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0" r:id="rId3"/>
    <p:sldId id="258" r:id="rId4"/>
    <p:sldId id="260" r:id="rId5"/>
    <p:sldId id="279" r:id="rId6"/>
    <p:sldId id="262" r:id="rId7"/>
    <p:sldId id="280" r:id="rId8"/>
    <p:sldId id="291" r:id="rId9"/>
    <p:sldId id="292" r:id="rId10"/>
    <p:sldId id="265" r:id="rId11"/>
    <p:sldId id="293" r:id="rId12"/>
    <p:sldId id="294" r:id="rId13"/>
    <p:sldId id="278" r:id="rId14"/>
    <p:sldId id="263" r:id="rId15"/>
    <p:sldId id="296" r:id="rId16"/>
    <p:sldId id="281" r:id="rId17"/>
    <p:sldId id="284" r:id="rId18"/>
    <p:sldId id="285" r:id="rId19"/>
    <p:sldId id="288" r:id="rId20"/>
    <p:sldId id="273" r:id="rId21"/>
    <p:sldId id="282" r:id="rId22"/>
    <p:sldId id="283" r:id="rId23"/>
    <p:sldId id="274" r:id="rId24"/>
    <p:sldId id="275" r:id="rId25"/>
    <p:sldId id="297"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F666D7A-A306-493E-95BE-D13DCF90704F}" type="datetimeFigureOut">
              <a:rPr lang="en-IN" smtClean="0"/>
              <a:t>15-05-2023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396609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F666D7A-A306-493E-95BE-D13DCF90704F}" type="datetimeFigureOut">
              <a:rPr lang="en-IN" smtClean="0"/>
              <a:t>15-05-2023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3889339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F666D7A-A306-493E-95BE-D13DCF90704F}" type="datetimeFigureOut">
              <a:rPr lang="en-IN" smtClean="0"/>
              <a:t>15-05-2023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191800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F666D7A-A306-493E-95BE-D13DCF90704F}" type="datetimeFigureOut">
              <a:rPr lang="en-IN" smtClean="0"/>
              <a:t>15-05-2023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262842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666D7A-A306-493E-95BE-D13DCF90704F}" type="datetimeFigureOut">
              <a:rPr lang="en-IN" smtClean="0"/>
              <a:t>15-05-2023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333366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F666D7A-A306-493E-95BE-D13DCF90704F}" type="datetimeFigureOut">
              <a:rPr lang="en-IN" smtClean="0"/>
              <a:t>15-05-2023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47319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F666D7A-A306-493E-95BE-D13DCF90704F}" type="datetimeFigureOut">
              <a:rPr lang="en-IN" smtClean="0"/>
              <a:t>15-05-2023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3275917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F666D7A-A306-493E-95BE-D13DCF90704F}" type="datetimeFigureOut">
              <a:rPr lang="en-IN" smtClean="0"/>
              <a:t>15-05-2023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35868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66D7A-A306-493E-95BE-D13DCF90704F}" type="datetimeFigureOut">
              <a:rPr lang="en-IN" smtClean="0"/>
              <a:t>15-05-2023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1605098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666D7A-A306-493E-95BE-D13DCF90704F}" type="datetimeFigureOut">
              <a:rPr lang="en-IN" smtClean="0"/>
              <a:t>15-05-2023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115906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666D7A-A306-493E-95BE-D13DCF90704F}" type="datetimeFigureOut">
              <a:rPr lang="en-IN" smtClean="0"/>
              <a:t>15-05-2023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6B29C-627A-4CE2-BFB1-4825E2F5169B}" type="slidenum">
              <a:rPr lang="en-IN" smtClean="0"/>
              <a:t>‹#›</a:t>
            </a:fld>
            <a:endParaRPr lang="en-IN"/>
          </a:p>
        </p:txBody>
      </p:sp>
    </p:spTree>
    <p:extLst>
      <p:ext uri="{BB962C8B-B14F-4D97-AF65-F5344CB8AC3E}">
        <p14:creationId xmlns:p14="http://schemas.microsoft.com/office/powerpoint/2010/main" val="4209801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66D7A-A306-493E-95BE-D13DCF90704F}" type="datetimeFigureOut">
              <a:rPr lang="en-IN" smtClean="0"/>
              <a:t>15-05-2023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6B29C-627A-4CE2-BFB1-4825E2F5169B}" type="slidenum">
              <a:rPr lang="en-IN" smtClean="0"/>
              <a:t>‹#›</a:t>
            </a:fld>
            <a:endParaRPr lang="en-IN"/>
          </a:p>
        </p:txBody>
      </p:sp>
    </p:spTree>
    <p:extLst>
      <p:ext uri="{BB962C8B-B14F-4D97-AF65-F5344CB8AC3E}">
        <p14:creationId xmlns:p14="http://schemas.microsoft.com/office/powerpoint/2010/main" val="2240047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476"/>
          </a:xfrm>
          <a:prstGeom prst="rect">
            <a:avLst/>
          </a:prstGeom>
        </p:spPr>
      </p:pic>
      <p:sp>
        <p:nvSpPr>
          <p:cNvPr id="5" name="TextBox 4">
            <a:extLst>
              <a:ext uri="{FF2B5EF4-FFF2-40B4-BE49-F238E27FC236}">
                <a16:creationId xmlns:a16="http://schemas.microsoft.com/office/drawing/2014/main" id="{62EF0A8C-94C9-BCE1-A105-6763EA4D01B6}"/>
              </a:ext>
            </a:extLst>
          </p:cNvPr>
          <p:cNvSpPr txBox="1"/>
          <p:nvPr/>
        </p:nvSpPr>
        <p:spPr>
          <a:xfrm flipH="1">
            <a:off x="2443377" y="5187532"/>
            <a:ext cx="3526970"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By :  </a:t>
            </a:r>
            <a:r>
              <a:rPr lang="en-US" b="1" dirty="0" err="1">
                <a:latin typeface="Times New Roman" panose="02020603050405020304" pitchFamily="18" charset="0"/>
                <a:cs typeface="Times New Roman" panose="02020603050405020304" pitchFamily="18" charset="0"/>
              </a:rPr>
              <a:t>Shivani</a:t>
            </a:r>
            <a:r>
              <a:rPr lang="en-US" b="1" dirty="0">
                <a:latin typeface="Times New Roman" panose="02020603050405020304" pitchFamily="18" charset="0"/>
                <a:cs typeface="Times New Roman" panose="02020603050405020304" pitchFamily="18" charset="0"/>
              </a:rPr>
              <a:t> Saluja (19csu294)</a:t>
            </a:r>
          </a:p>
          <a:p>
            <a:r>
              <a:rPr lang="en-US" b="1" dirty="0">
                <a:latin typeface="Times New Roman" panose="02020603050405020304" pitchFamily="18" charset="0"/>
                <a:cs typeface="Times New Roman" panose="02020603050405020304" pitchFamily="18" charset="0"/>
              </a:rPr>
              <a:t>         Shreya Sureka (19csu299)</a:t>
            </a:r>
          </a:p>
          <a:p>
            <a:r>
              <a:rPr lang="en-US" b="1" dirty="0">
                <a:latin typeface="Times New Roman" panose="02020603050405020304" pitchFamily="18" charset="0"/>
                <a:cs typeface="Times New Roman" panose="02020603050405020304" pitchFamily="18" charset="0"/>
              </a:rPr>
              <a:t>         Ishita Bhatia (19csu138) </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Gitansha</a:t>
            </a:r>
            <a:r>
              <a:rPr lang="en-US" b="1" dirty="0">
                <a:latin typeface="Times New Roman" panose="02020603050405020304" pitchFamily="18" charset="0"/>
                <a:cs typeface="Times New Roman" panose="02020603050405020304" pitchFamily="18" charset="0"/>
              </a:rPr>
              <a:t> Madan (19csu114)        </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EFD248-0A45-AA1A-12A3-C5D6E45E1D93}"/>
              </a:ext>
            </a:extLst>
          </p:cNvPr>
          <p:cNvSpPr txBox="1"/>
          <p:nvPr/>
        </p:nvSpPr>
        <p:spPr>
          <a:xfrm>
            <a:off x="7337749" y="5662315"/>
            <a:ext cx="4023827"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Faculty Mentors: Dr Yogita Gigras</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Mehak</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Khurana</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p:txBody>
      </p:sp>
      <p:pic>
        <p:nvPicPr>
          <p:cNvPr id="9" name="Picture 8"/>
          <p:cNvPicPr>
            <a:picLocks noChangeAspect="1"/>
          </p:cNvPicPr>
          <p:nvPr/>
        </p:nvPicPr>
        <p:blipFill>
          <a:blip r:embed="rId3"/>
          <a:stretch>
            <a:fillRect/>
          </a:stretch>
        </p:blipFill>
        <p:spPr>
          <a:xfrm>
            <a:off x="2179397" y="4282168"/>
            <a:ext cx="3790950" cy="819150"/>
          </a:xfrm>
          <a:prstGeom prst="rect">
            <a:avLst/>
          </a:prstGeom>
        </p:spPr>
      </p:pic>
      <p:pic>
        <p:nvPicPr>
          <p:cNvPr id="10" name="Picture 9"/>
          <p:cNvPicPr>
            <a:picLocks noChangeAspect="1"/>
          </p:cNvPicPr>
          <p:nvPr/>
        </p:nvPicPr>
        <p:blipFill>
          <a:blip r:embed="rId4"/>
          <a:stretch>
            <a:fillRect/>
          </a:stretch>
        </p:blipFill>
        <p:spPr>
          <a:xfrm>
            <a:off x="6609805" y="487679"/>
            <a:ext cx="3309258" cy="957943"/>
          </a:xfrm>
          <a:prstGeom prst="rect">
            <a:avLst/>
          </a:prstGeom>
        </p:spPr>
      </p:pic>
    </p:spTree>
    <p:extLst>
      <p:ext uri="{BB962C8B-B14F-4D97-AF65-F5344CB8AC3E}">
        <p14:creationId xmlns:p14="http://schemas.microsoft.com/office/powerpoint/2010/main" val="173728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4FD9603-08D1-1519-A68D-B79A4A56FB71}"/>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3" name="TextBox 2">
            <a:extLst>
              <a:ext uri="{FF2B5EF4-FFF2-40B4-BE49-F238E27FC236}">
                <a16:creationId xmlns:a16="http://schemas.microsoft.com/office/drawing/2014/main" id="{B60F369D-81B3-94AF-5E3B-4752E305F44C}"/>
              </a:ext>
            </a:extLst>
          </p:cNvPr>
          <p:cNvSpPr txBox="1"/>
          <p:nvPr/>
        </p:nvSpPr>
        <p:spPr>
          <a:xfrm flipH="1">
            <a:off x="346849" y="0"/>
            <a:ext cx="11107552"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DESIGN METHOLOGY</a:t>
            </a:r>
            <a:endParaRPr lang="en-IN" sz="5400"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43C68AA-9A78-E411-0826-69FF058521ED}"/>
              </a:ext>
            </a:extLst>
          </p:cNvPr>
          <p:cNvPicPr>
            <a:picLocks noChangeAspect="1"/>
          </p:cNvPicPr>
          <p:nvPr/>
        </p:nvPicPr>
        <p:blipFill>
          <a:blip r:embed="rId3"/>
          <a:stretch>
            <a:fillRect/>
          </a:stretch>
        </p:blipFill>
        <p:spPr>
          <a:xfrm>
            <a:off x="952900" y="1073218"/>
            <a:ext cx="9557887" cy="5120640"/>
          </a:xfrm>
          <a:prstGeom prst="rect">
            <a:avLst/>
          </a:prstGeom>
        </p:spPr>
      </p:pic>
    </p:spTree>
    <p:extLst>
      <p:ext uri="{BB962C8B-B14F-4D97-AF65-F5344CB8AC3E}">
        <p14:creationId xmlns:p14="http://schemas.microsoft.com/office/powerpoint/2010/main" val="88744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F82B548-C053-E4E8-D536-9401EAE59B29}"/>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pic>
        <p:nvPicPr>
          <p:cNvPr id="5" name="Picture 4">
            <a:extLst>
              <a:ext uri="{FF2B5EF4-FFF2-40B4-BE49-F238E27FC236}">
                <a16:creationId xmlns:a16="http://schemas.microsoft.com/office/drawing/2014/main" id="{2F988408-4D7F-B554-E2D4-E621AA194881}"/>
              </a:ext>
            </a:extLst>
          </p:cNvPr>
          <p:cNvPicPr>
            <a:picLocks noChangeAspect="1"/>
          </p:cNvPicPr>
          <p:nvPr/>
        </p:nvPicPr>
        <p:blipFill>
          <a:blip r:embed="rId3"/>
          <a:stretch>
            <a:fillRect/>
          </a:stretch>
        </p:blipFill>
        <p:spPr>
          <a:xfrm>
            <a:off x="972151" y="750772"/>
            <a:ext cx="9432757" cy="5428648"/>
          </a:xfrm>
          <a:prstGeom prst="rect">
            <a:avLst/>
          </a:prstGeom>
        </p:spPr>
      </p:pic>
    </p:spTree>
    <p:extLst>
      <p:ext uri="{BB962C8B-B14F-4D97-AF65-F5344CB8AC3E}">
        <p14:creationId xmlns:p14="http://schemas.microsoft.com/office/powerpoint/2010/main" val="458069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457D341-CB12-0042-52FB-212EF36C3747}"/>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pic>
        <p:nvPicPr>
          <p:cNvPr id="4" name="Picture 3">
            <a:extLst>
              <a:ext uri="{FF2B5EF4-FFF2-40B4-BE49-F238E27FC236}">
                <a16:creationId xmlns:a16="http://schemas.microsoft.com/office/drawing/2014/main" id="{F66B06FD-BAD3-57FE-9110-146C0E57307C}"/>
              </a:ext>
            </a:extLst>
          </p:cNvPr>
          <p:cNvPicPr>
            <a:picLocks noChangeAspect="1"/>
          </p:cNvPicPr>
          <p:nvPr/>
        </p:nvPicPr>
        <p:blipFill>
          <a:blip r:embed="rId3"/>
          <a:stretch>
            <a:fillRect/>
          </a:stretch>
        </p:blipFill>
        <p:spPr>
          <a:xfrm>
            <a:off x="1020278" y="539014"/>
            <a:ext cx="9452008" cy="5236143"/>
          </a:xfrm>
          <a:prstGeom prst="rect">
            <a:avLst/>
          </a:prstGeom>
        </p:spPr>
      </p:pic>
    </p:spTree>
    <p:extLst>
      <p:ext uri="{BB962C8B-B14F-4D97-AF65-F5344CB8AC3E}">
        <p14:creationId xmlns:p14="http://schemas.microsoft.com/office/powerpoint/2010/main" val="246043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4FD9603-08D1-1519-A68D-B79A4A56FB71}"/>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3" name="TextBox 2">
            <a:extLst>
              <a:ext uri="{FF2B5EF4-FFF2-40B4-BE49-F238E27FC236}">
                <a16:creationId xmlns:a16="http://schemas.microsoft.com/office/drawing/2014/main" id="{B60F369D-81B3-94AF-5E3B-4752E305F44C}"/>
              </a:ext>
            </a:extLst>
          </p:cNvPr>
          <p:cNvSpPr txBox="1"/>
          <p:nvPr/>
        </p:nvSpPr>
        <p:spPr>
          <a:xfrm flipH="1">
            <a:off x="346849" y="0"/>
            <a:ext cx="11107552"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INTERFACE</a:t>
            </a:r>
            <a:endParaRPr lang="en-IN" sz="5400" b="1" u="sng"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625523" y="15785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3400" algn="l"/>
              </a:tabLst>
              <a:defRPr>
                <a:solidFill>
                  <a:schemeClr val="tx1"/>
                </a:solidFill>
                <a:latin typeface="Arial" panose="020B0604020202020204" pitchFamily="34" charset="0"/>
              </a:defRPr>
            </a:lvl1pPr>
            <a:lvl2pPr eaLnBrk="0" fontAlgn="base" hangingPunct="0">
              <a:spcBef>
                <a:spcPct val="0"/>
              </a:spcBef>
              <a:spcAft>
                <a:spcPct val="0"/>
              </a:spcAft>
              <a:tabLst>
                <a:tab pos="533400" algn="l"/>
              </a:tabLst>
              <a:defRPr>
                <a:solidFill>
                  <a:schemeClr val="tx1"/>
                </a:solidFill>
                <a:latin typeface="Arial" panose="020B0604020202020204" pitchFamily="34" charset="0"/>
              </a:defRPr>
            </a:lvl2pPr>
            <a:lvl3pPr eaLnBrk="0" fontAlgn="base" hangingPunct="0">
              <a:spcBef>
                <a:spcPct val="0"/>
              </a:spcBef>
              <a:spcAft>
                <a:spcPct val="0"/>
              </a:spcAft>
              <a:tabLst>
                <a:tab pos="533400" algn="l"/>
              </a:tabLst>
              <a:defRPr>
                <a:solidFill>
                  <a:schemeClr val="tx1"/>
                </a:solidFill>
                <a:latin typeface="Arial" panose="020B0604020202020204" pitchFamily="34" charset="0"/>
              </a:defRPr>
            </a:lvl3pPr>
            <a:lvl4pPr eaLnBrk="0" fontAlgn="base" hangingPunct="0">
              <a:spcBef>
                <a:spcPct val="0"/>
              </a:spcBef>
              <a:spcAft>
                <a:spcPct val="0"/>
              </a:spcAft>
              <a:tabLst>
                <a:tab pos="533400" algn="l"/>
              </a:tabLst>
              <a:defRPr>
                <a:solidFill>
                  <a:schemeClr val="tx1"/>
                </a:solidFill>
                <a:latin typeface="Arial" panose="020B0604020202020204" pitchFamily="34" charset="0"/>
              </a:defRPr>
            </a:lvl4pPr>
            <a:lvl5pPr eaLnBrk="0" fontAlgn="base" hangingPunct="0">
              <a:spcBef>
                <a:spcPct val="0"/>
              </a:spcBef>
              <a:spcAft>
                <a:spcPct val="0"/>
              </a:spcAft>
              <a:tabLst>
                <a:tab pos="533400" algn="l"/>
              </a:tabLst>
              <a:defRPr>
                <a:solidFill>
                  <a:schemeClr val="tx1"/>
                </a:solidFill>
                <a:latin typeface="Arial" panose="020B0604020202020204" pitchFamily="34" charset="0"/>
              </a:defRPr>
            </a:lvl5pPr>
            <a:lvl6pPr eaLnBrk="0" fontAlgn="base" hangingPunct="0">
              <a:spcBef>
                <a:spcPct val="0"/>
              </a:spcBef>
              <a:spcAft>
                <a:spcPct val="0"/>
              </a:spcAft>
              <a:tabLst>
                <a:tab pos="533400" algn="l"/>
              </a:tabLst>
              <a:defRPr>
                <a:solidFill>
                  <a:schemeClr val="tx1"/>
                </a:solidFill>
                <a:latin typeface="Arial" panose="020B0604020202020204" pitchFamily="34" charset="0"/>
              </a:defRPr>
            </a:lvl6pPr>
            <a:lvl7pPr eaLnBrk="0" fontAlgn="base" hangingPunct="0">
              <a:spcBef>
                <a:spcPct val="0"/>
              </a:spcBef>
              <a:spcAft>
                <a:spcPct val="0"/>
              </a:spcAft>
              <a:tabLst>
                <a:tab pos="533400" algn="l"/>
              </a:tabLst>
              <a:defRPr>
                <a:solidFill>
                  <a:schemeClr val="tx1"/>
                </a:solidFill>
                <a:latin typeface="Arial" panose="020B0604020202020204" pitchFamily="34" charset="0"/>
              </a:defRPr>
            </a:lvl7pPr>
            <a:lvl8pPr eaLnBrk="0" fontAlgn="base" hangingPunct="0">
              <a:spcBef>
                <a:spcPct val="0"/>
              </a:spcBef>
              <a:spcAft>
                <a:spcPct val="0"/>
              </a:spcAft>
              <a:tabLst>
                <a:tab pos="533400" algn="l"/>
              </a:tabLst>
              <a:defRPr>
                <a:solidFill>
                  <a:schemeClr val="tx1"/>
                </a:solidFill>
                <a:latin typeface="Arial" panose="020B0604020202020204" pitchFamily="34" charset="0"/>
              </a:defRPr>
            </a:lvl8pPr>
            <a:lvl9pPr eaLnBrk="0" fontAlgn="base" hangingPunct="0">
              <a:spcBef>
                <a:spcPct val="0"/>
              </a:spcBef>
              <a:spcAft>
                <a:spcPct val="0"/>
              </a:spcAft>
              <a:tabLst>
                <a:tab pos="533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334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Service Providers can add their </a:t>
            </a:r>
            <a:r>
              <a:rPr kumimoji="0" lang="en-US" altLang="en-US" sz="1400" b="1"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tiffins</a:t>
            </a: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edit all the items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33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5990003" y="1499402"/>
            <a:ext cx="57716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3400" algn="l"/>
              </a:tabLst>
              <a:defRPr>
                <a:solidFill>
                  <a:schemeClr val="tx1"/>
                </a:solidFill>
                <a:latin typeface="Arial" panose="020B0604020202020204" pitchFamily="34" charset="0"/>
              </a:defRPr>
            </a:lvl1pPr>
            <a:lvl2pPr eaLnBrk="0" fontAlgn="base" hangingPunct="0">
              <a:spcBef>
                <a:spcPct val="0"/>
              </a:spcBef>
              <a:spcAft>
                <a:spcPct val="0"/>
              </a:spcAft>
              <a:tabLst>
                <a:tab pos="533400" algn="l"/>
              </a:tabLst>
              <a:defRPr>
                <a:solidFill>
                  <a:schemeClr val="tx1"/>
                </a:solidFill>
                <a:latin typeface="Arial" panose="020B0604020202020204" pitchFamily="34" charset="0"/>
              </a:defRPr>
            </a:lvl2pPr>
            <a:lvl3pPr eaLnBrk="0" fontAlgn="base" hangingPunct="0">
              <a:spcBef>
                <a:spcPct val="0"/>
              </a:spcBef>
              <a:spcAft>
                <a:spcPct val="0"/>
              </a:spcAft>
              <a:tabLst>
                <a:tab pos="533400" algn="l"/>
              </a:tabLst>
              <a:defRPr>
                <a:solidFill>
                  <a:schemeClr val="tx1"/>
                </a:solidFill>
                <a:latin typeface="Arial" panose="020B0604020202020204" pitchFamily="34" charset="0"/>
              </a:defRPr>
            </a:lvl3pPr>
            <a:lvl4pPr eaLnBrk="0" fontAlgn="base" hangingPunct="0">
              <a:spcBef>
                <a:spcPct val="0"/>
              </a:spcBef>
              <a:spcAft>
                <a:spcPct val="0"/>
              </a:spcAft>
              <a:tabLst>
                <a:tab pos="533400" algn="l"/>
              </a:tabLst>
              <a:defRPr>
                <a:solidFill>
                  <a:schemeClr val="tx1"/>
                </a:solidFill>
                <a:latin typeface="Arial" panose="020B0604020202020204" pitchFamily="34" charset="0"/>
              </a:defRPr>
            </a:lvl4pPr>
            <a:lvl5pPr eaLnBrk="0" fontAlgn="base" hangingPunct="0">
              <a:spcBef>
                <a:spcPct val="0"/>
              </a:spcBef>
              <a:spcAft>
                <a:spcPct val="0"/>
              </a:spcAft>
              <a:tabLst>
                <a:tab pos="533400" algn="l"/>
              </a:tabLst>
              <a:defRPr>
                <a:solidFill>
                  <a:schemeClr val="tx1"/>
                </a:solidFill>
                <a:latin typeface="Arial" panose="020B0604020202020204" pitchFamily="34" charset="0"/>
              </a:defRPr>
            </a:lvl5pPr>
            <a:lvl6pPr eaLnBrk="0" fontAlgn="base" hangingPunct="0">
              <a:spcBef>
                <a:spcPct val="0"/>
              </a:spcBef>
              <a:spcAft>
                <a:spcPct val="0"/>
              </a:spcAft>
              <a:tabLst>
                <a:tab pos="533400" algn="l"/>
              </a:tabLst>
              <a:defRPr>
                <a:solidFill>
                  <a:schemeClr val="tx1"/>
                </a:solidFill>
                <a:latin typeface="Arial" panose="020B0604020202020204" pitchFamily="34" charset="0"/>
              </a:defRPr>
            </a:lvl6pPr>
            <a:lvl7pPr eaLnBrk="0" fontAlgn="base" hangingPunct="0">
              <a:spcBef>
                <a:spcPct val="0"/>
              </a:spcBef>
              <a:spcAft>
                <a:spcPct val="0"/>
              </a:spcAft>
              <a:tabLst>
                <a:tab pos="533400" algn="l"/>
              </a:tabLst>
              <a:defRPr>
                <a:solidFill>
                  <a:schemeClr val="tx1"/>
                </a:solidFill>
                <a:latin typeface="Arial" panose="020B0604020202020204" pitchFamily="34" charset="0"/>
              </a:defRPr>
            </a:lvl7pPr>
            <a:lvl8pPr eaLnBrk="0" fontAlgn="base" hangingPunct="0">
              <a:spcBef>
                <a:spcPct val="0"/>
              </a:spcBef>
              <a:spcAft>
                <a:spcPct val="0"/>
              </a:spcAft>
              <a:tabLst>
                <a:tab pos="533400" algn="l"/>
              </a:tabLst>
              <a:defRPr>
                <a:solidFill>
                  <a:schemeClr val="tx1"/>
                </a:solidFill>
                <a:latin typeface="Arial" panose="020B0604020202020204" pitchFamily="34" charset="0"/>
              </a:defRPr>
            </a:lvl8pPr>
            <a:lvl9pPr eaLnBrk="0" fontAlgn="base" hangingPunct="0">
              <a:spcBef>
                <a:spcPct val="0"/>
              </a:spcBef>
              <a:spcAft>
                <a:spcPct val="0"/>
              </a:spcAft>
              <a:tabLst>
                <a:tab pos="533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334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Admin view </a:t>
            </a: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Admin can edit, delete the information of service providers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33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32426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EB86191D-8CC7-B3C4-C542-345363329F33}"/>
              </a:ext>
            </a:extLst>
          </p:cNvPr>
          <p:cNvPicPr>
            <a:picLocks noChangeAspect="1"/>
          </p:cNvPicPr>
          <p:nvPr/>
        </p:nvPicPr>
        <p:blipFill>
          <a:blip r:embed="rId3"/>
          <a:stretch>
            <a:fillRect/>
          </a:stretch>
        </p:blipFill>
        <p:spPr>
          <a:xfrm>
            <a:off x="6006711" y="1957562"/>
            <a:ext cx="5921897" cy="2864718"/>
          </a:xfrm>
          <a:prstGeom prst="rect">
            <a:avLst/>
          </a:prstGeom>
        </p:spPr>
      </p:pic>
      <p:pic>
        <p:nvPicPr>
          <p:cNvPr id="14" name="Picture 13">
            <a:extLst>
              <a:ext uri="{FF2B5EF4-FFF2-40B4-BE49-F238E27FC236}">
                <a16:creationId xmlns:a16="http://schemas.microsoft.com/office/drawing/2014/main" id="{1015BDEE-D7E2-1EB6-9EDA-FCE594225413}"/>
              </a:ext>
            </a:extLst>
          </p:cNvPr>
          <p:cNvPicPr>
            <a:picLocks noChangeAspect="1"/>
          </p:cNvPicPr>
          <p:nvPr/>
        </p:nvPicPr>
        <p:blipFill>
          <a:blip r:embed="rId4"/>
          <a:stretch>
            <a:fillRect/>
          </a:stretch>
        </p:blipFill>
        <p:spPr>
          <a:xfrm>
            <a:off x="216585" y="2078647"/>
            <a:ext cx="5540125" cy="2731108"/>
          </a:xfrm>
          <a:prstGeom prst="rect">
            <a:avLst/>
          </a:prstGeom>
        </p:spPr>
      </p:pic>
    </p:spTree>
    <p:extLst>
      <p:ext uri="{BB962C8B-B14F-4D97-AF65-F5344CB8AC3E}">
        <p14:creationId xmlns:p14="http://schemas.microsoft.com/office/powerpoint/2010/main" val="407448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
            <a:ext cx="12192000" cy="6858000"/>
          </a:xfrm>
          <a:prstGeom prst="rect">
            <a:avLst/>
          </a:prstGeom>
        </p:spPr>
      </p:pic>
      <p:sp>
        <p:nvSpPr>
          <p:cNvPr id="4" name="TextBox 3">
            <a:extLst>
              <a:ext uri="{FF2B5EF4-FFF2-40B4-BE49-F238E27FC236}">
                <a16:creationId xmlns:a16="http://schemas.microsoft.com/office/drawing/2014/main" id="{EB7F87CE-BDC1-128E-FC81-319BDBF8E442}"/>
              </a:ext>
            </a:extLst>
          </p:cNvPr>
          <p:cNvSpPr txBox="1"/>
          <p:nvPr/>
        </p:nvSpPr>
        <p:spPr>
          <a:xfrm>
            <a:off x="726805" y="0"/>
            <a:ext cx="10125777"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TECHNOLOGY USED </a:t>
            </a:r>
          </a:p>
        </p:txBody>
      </p:sp>
      <p:sp>
        <p:nvSpPr>
          <p:cNvPr id="6" name="TextBox 5">
            <a:extLst>
              <a:ext uri="{FF2B5EF4-FFF2-40B4-BE49-F238E27FC236}">
                <a16:creationId xmlns:a16="http://schemas.microsoft.com/office/drawing/2014/main" id="{C78CAB37-A383-21B8-1C03-6507EE649EB0}"/>
              </a:ext>
            </a:extLst>
          </p:cNvPr>
          <p:cNvSpPr txBox="1"/>
          <p:nvPr/>
        </p:nvSpPr>
        <p:spPr>
          <a:xfrm>
            <a:off x="9419167" y="4093420"/>
            <a:ext cx="286683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DATABASE</a:t>
            </a:r>
            <a:endParaRPr lang="en-IN" sz="1800" b="1" u="sng" kern="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4E1684-FBAF-0536-052D-B16DACE6CE49}"/>
              </a:ext>
            </a:extLst>
          </p:cNvPr>
          <p:cNvSpPr txBox="1"/>
          <p:nvPr/>
        </p:nvSpPr>
        <p:spPr>
          <a:xfrm>
            <a:off x="590162" y="4278086"/>
            <a:ext cx="186379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b="1" u="sng" dirty="0">
                <a:latin typeface="Times New Roman" panose="02020603050405020304" pitchFamily="18" charset="0"/>
                <a:cs typeface="Times New Roman" panose="02020603050405020304" pitchFamily="18" charset="0"/>
              </a:rPr>
              <a:t>TECH STACK</a:t>
            </a:r>
            <a:r>
              <a:rPr lang="en-IN" sz="1800" b="1" u="sng" kern="12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1B6AEF26-5369-F77D-3A27-8024EC08DBB6}"/>
              </a:ext>
            </a:extLst>
          </p:cNvPr>
          <p:cNvSpPr txBox="1"/>
          <p:nvPr/>
        </p:nvSpPr>
        <p:spPr>
          <a:xfrm>
            <a:off x="431541" y="1421173"/>
            <a:ext cx="3076770" cy="646331"/>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LOCATION WISE PROVIDERS</a:t>
            </a:r>
          </a:p>
        </p:txBody>
      </p:sp>
      <p:sp>
        <p:nvSpPr>
          <p:cNvPr id="12" name="TextBox 11">
            <a:extLst>
              <a:ext uri="{FF2B5EF4-FFF2-40B4-BE49-F238E27FC236}">
                <a16:creationId xmlns:a16="http://schemas.microsoft.com/office/drawing/2014/main" id="{CECB1616-3E87-4913-6B5C-DD92C8047A48}"/>
              </a:ext>
            </a:extLst>
          </p:cNvPr>
          <p:cNvSpPr txBox="1"/>
          <p:nvPr/>
        </p:nvSpPr>
        <p:spPr>
          <a:xfrm>
            <a:off x="9419167" y="1318050"/>
            <a:ext cx="2292998" cy="646331"/>
          </a:xfrm>
          <a:prstGeom prst="rect">
            <a:avLst/>
          </a:prstGeom>
          <a:noFill/>
        </p:spPr>
        <p:txBody>
          <a:bodyPr wrap="square">
            <a:spAutoFit/>
          </a:bodyPr>
          <a:lstStyle/>
          <a:p>
            <a:pPr lvl="0" defTabSz="622300">
              <a:spcBef>
                <a:spcPct val="0"/>
              </a:spcBef>
              <a:spcAft>
                <a:spcPct val="35000"/>
              </a:spcAft>
            </a:pPr>
            <a:r>
              <a:rPr lang="en-US" b="1" u="sng" dirty="0">
                <a:latin typeface="Times New Roman" panose="02020603050405020304" pitchFamily="18" charset="0"/>
                <a:cs typeface="Times New Roman" panose="02020603050405020304" pitchFamily="18" charset="0"/>
              </a:rPr>
              <a:t>Recommendation  System</a:t>
            </a:r>
            <a:endParaRPr lang="en-IN" sz="1800" b="1" u="sng" kern="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7584A30-A083-3AB3-74B5-A8E934E9506F}"/>
              </a:ext>
            </a:extLst>
          </p:cNvPr>
          <p:cNvSpPr txBox="1"/>
          <p:nvPr/>
        </p:nvSpPr>
        <p:spPr>
          <a:xfrm>
            <a:off x="185446" y="2029210"/>
            <a:ext cx="3322865" cy="1583510"/>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sz="1700" dirty="0"/>
              <a:t>T</a:t>
            </a:r>
            <a:r>
              <a:rPr lang="en-US" sz="1700" kern="1200" dirty="0"/>
              <a:t>o connect customers with cooks in their local area</a:t>
            </a:r>
          </a:p>
          <a:p>
            <a:pPr marL="285750" indent="-285750" defTabSz="622300">
              <a:spcBef>
                <a:spcPct val="0"/>
              </a:spcBef>
              <a:spcAft>
                <a:spcPts val="614"/>
              </a:spcAft>
              <a:buFont typeface="Arial" panose="020B0604020202020204" pitchFamily="34" charset="0"/>
              <a:buChar char="•"/>
            </a:pPr>
            <a:r>
              <a:rPr lang="en-US" sz="1700" kern="1200" dirty="0"/>
              <a:t>faster and more efficient delivery, fresher food </a:t>
            </a:r>
          </a:p>
          <a:p>
            <a:pPr marL="285750" indent="-285750" defTabSz="622300">
              <a:spcBef>
                <a:spcPct val="0"/>
              </a:spcBef>
              <a:spcAft>
                <a:spcPts val="614"/>
              </a:spcAft>
              <a:buFont typeface="Arial" panose="020B0604020202020204" pitchFamily="34" charset="0"/>
              <a:buChar char="•"/>
            </a:pPr>
            <a:r>
              <a:rPr lang="en-US" sz="1700" kern="1200" dirty="0"/>
              <a:t>lower delivery costs</a:t>
            </a:r>
          </a:p>
        </p:txBody>
      </p:sp>
      <p:sp>
        <p:nvSpPr>
          <p:cNvPr id="16" name="TextBox 15">
            <a:extLst>
              <a:ext uri="{FF2B5EF4-FFF2-40B4-BE49-F238E27FC236}">
                <a16:creationId xmlns:a16="http://schemas.microsoft.com/office/drawing/2014/main" id="{473699BC-4E4C-E545-1DDD-5EFC09CBFD40}"/>
              </a:ext>
            </a:extLst>
          </p:cNvPr>
          <p:cNvSpPr txBox="1"/>
          <p:nvPr/>
        </p:nvSpPr>
        <p:spPr>
          <a:xfrm>
            <a:off x="9284348" y="1955911"/>
            <a:ext cx="2722206" cy="1200329"/>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will recommend according to the </a:t>
            </a:r>
            <a:r>
              <a:rPr lang="en-US" b="1" dirty="0">
                <a:latin typeface="Times New Roman" panose="02020603050405020304" pitchFamily="18" charset="0"/>
                <a:cs typeface="Times New Roman" panose="02020603050405020304" pitchFamily="18" charset="0"/>
              </a:rPr>
              <a:t>customers reviews and views</a:t>
            </a:r>
            <a:r>
              <a:rPr lang="en-US" dirty="0">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A067B74A-DADB-D79F-3D25-8860478BC873}"/>
              </a:ext>
            </a:extLst>
          </p:cNvPr>
          <p:cNvSpPr txBox="1"/>
          <p:nvPr/>
        </p:nvSpPr>
        <p:spPr>
          <a:xfrm>
            <a:off x="9284348" y="4740511"/>
            <a:ext cx="2927480" cy="1020279"/>
          </a:xfrm>
          <a:prstGeom prst="rect">
            <a:avLst/>
          </a:prstGeom>
          <a:noFill/>
        </p:spPr>
        <p:txBody>
          <a:bodyPr wrap="square">
            <a:spAutoFit/>
          </a:bodyPr>
          <a:lstStyle/>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 SQL</a:t>
            </a:r>
          </a:p>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for tiffin service and login are used</a:t>
            </a:r>
            <a:endParaRPr lang="en-US" sz="1800" kern="1200" dirty="0"/>
          </a:p>
        </p:txBody>
      </p:sp>
      <p:sp>
        <p:nvSpPr>
          <p:cNvPr id="20" name="TextBox 19">
            <a:extLst>
              <a:ext uri="{FF2B5EF4-FFF2-40B4-BE49-F238E27FC236}">
                <a16:creationId xmlns:a16="http://schemas.microsoft.com/office/drawing/2014/main" id="{D68C0CAB-80BB-CC56-061F-CA228F9011A7}"/>
              </a:ext>
            </a:extLst>
          </p:cNvPr>
          <p:cNvSpPr txBox="1"/>
          <p:nvPr/>
        </p:nvSpPr>
        <p:spPr>
          <a:xfrm>
            <a:off x="485775" y="4857472"/>
            <a:ext cx="2722206"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React.js (Frontend)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NodeJS, Express </a:t>
            </a:r>
          </a:p>
          <a:p>
            <a:pPr marL="285750" indent="-285750" defTabSz="622300">
              <a:spcBef>
                <a:spcPct val="0"/>
              </a:spcBef>
              <a:spcAft>
                <a:spcPts val="614"/>
              </a:spcAft>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1655" y="1665775"/>
            <a:ext cx="892084" cy="890300"/>
          </a:xfrm>
          <a:prstGeom prst="rect">
            <a:avLst/>
          </a:prstGeom>
        </p:spPr>
      </p:pic>
    </p:spTree>
    <p:extLst>
      <p:ext uri="{BB962C8B-B14F-4D97-AF65-F5344CB8AC3E}">
        <p14:creationId xmlns:p14="http://schemas.microsoft.com/office/powerpoint/2010/main" val="117335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4FD9603-08D1-1519-A68D-B79A4A56FB71}"/>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3" name="TextBox 2">
            <a:extLst>
              <a:ext uri="{FF2B5EF4-FFF2-40B4-BE49-F238E27FC236}">
                <a16:creationId xmlns:a16="http://schemas.microsoft.com/office/drawing/2014/main" id="{B60F369D-81B3-94AF-5E3B-4752E305F44C}"/>
              </a:ext>
            </a:extLst>
          </p:cNvPr>
          <p:cNvSpPr txBox="1"/>
          <p:nvPr/>
        </p:nvSpPr>
        <p:spPr>
          <a:xfrm flipH="1">
            <a:off x="235131" y="156754"/>
            <a:ext cx="11219270" cy="830997"/>
          </a:xfrm>
          <a:prstGeom prst="rect">
            <a:avLst/>
          </a:prstGeom>
          <a:noFill/>
        </p:spPr>
        <p:txBody>
          <a:bodyPr wrap="square" rtlCol="0">
            <a:spAutoFit/>
          </a:bodyPr>
          <a:lstStyle/>
          <a:p>
            <a:pPr algn="ctr"/>
            <a:r>
              <a:rPr lang="en-US" sz="4800" b="1" u="sng" dirty="0">
                <a:latin typeface="Times New Roman" panose="02020603050405020304" pitchFamily="18" charset="0"/>
                <a:cs typeface="Times New Roman" panose="02020603050405020304" pitchFamily="18" charset="0"/>
              </a:rPr>
              <a:t>TESTING </a:t>
            </a:r>
            <a:endParaRPr lang="en-IN" sz="4800" b="1" u="sng"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35130" y="918082"/>
            <a:ext cx="4676503" cy="7171194"/>
          </a:xfrm>
          <a:prstGeom prst="rect">
            <a:avLst/>
          </a:prstGeom>
          <a:noFill/>
        </p:spPr>
        <p:txBody>
          <a:bodyPr wrap="square" rtlCol="0">
            <a:spAutoFit/>
          </a:bodyPr>
          <a:lstStyle/>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Test Strategy</a:t>
            </a:r>
          </a:p>
          <a:p>
            <a:r>
              <a:rPr lang="en-US" sz="1400" dirty="0"/>
              <a:t>                  Documentation  in our report include topics </a:t>
            </a:r>
          </a:p>
          <a:p>
            <a:r>
              <a:rPr lang="en-US" sz="1400" dirty="0"/>
              <a:t>                   Introduction </a:t>
            </a:r>
          </a:p>
          <a:p>
            <a:r>
              <a:rPr lang="en-US" sz="1400" dirty="0"/>
              <a:t>                   References</a:t>
            </a:r>
          </a:p>
          <a:p>
            <a:r>
              <a:rPr lang="en-US" sz="1400" dirty="0"/>
              <a:t>                   Test Management</a:t>
            </a:r>
          </a:p>
          <a:p>
            <a:r>
              <a:rPr lang="en-US" sz="1400" dirty="0"/>
              <a:t>                   Scope of testing </a:t>
            </a:r>
          </a:p>
          <a:p>
            <a:r>
              <a:rPr lang="en-US" sz="1400" dirty="0"/>
              <a:t>                    </a:t>
            </a:r>
          </a:p>
          <a:p>
            <a:pPr marL="285750" indent="-285750">
              <a:buFont typeface="Arial" panose="020B0604020202020204" pitchFamily="34" charset="0"/>
              <a:buChar char="•"/>
            </a:pPr>
            <a:r>
              <a:rPr lang="en-US" sz="1400" b="1" dirty="0"/>
              <a:t>Test Plan </a:t>
            </a:r>
          </a:p>
          <a:p>
            <a:r>
              <a:rPr lang="en-US" sz="1400" b="1" dirty="0"/>
              <a:t>           </a:t>
            </a:r>
            <a:r>
              <a:rPr lang="en-US" sz="1400" dirty="0"/>
              <a:t>Documentation in our report include topics </a:t>
            </a:r>
          </a:p>
          <a:p>
            <a:r>
              <a:rPr lang="en-US" sz="1400" dirty="0"/>
              <a:t>              Scenario </a:t>
            </a:r>
          </a:p>
          <a:p>
            <a:r>
              <a:rPr lang="en-US" sz="1400" dirty="0"/>
              <a:t>              Excepted Result</a:t>
            </a:r>
          </a:p>
          <a:p>
            <a:r>
              <a:rPr lang="en-US" sz="1400" dirty="0"/>
              <a:t>              Latest Result</a:t>
            </a:r>
          </a:p>
          <a:p>
            <a:r>
              <a:rPr lang="en-US" sz="1400" dirty="0"/>
              <a:t>              Automated </a:t>
            </a:r>
          </a:p>
          <a:p>
            <a:endParaRPr lang="en-US" sz="1400" dirty="0"/>
          </a:p>
          <a:p>
            <a:pPr marL="285750" indent="-285750">
              <a:buFont typeface="Arial" panose="020B0604020202020204" pitchFamily="34" charset="0"/>
              <a:buChar char="•"/>
            </a:pPr>
            <a:r>
              <a:rPr lang="en-US" sz="1400" b="1" dirty="0"/>
              <a:t>Acceptance Criteria </a:t>
            </a:r>
          </a:p>
          <a:p>
            <a:r>
              <a:rPr lang="en-IN" sz="1400" b="1" dirty="0"/>
              <a:t>        </a:t>
            </a:r>
            <a:r>
              <a:rPr lang="en-IN" sz="1400" b="1" u="sng" dirty="0"/>
              <a:t>Performance Testing</a:t>
            </a:r>
            <a:r>
              <a:rPr lang="en-IN" sz="1400" b="1" dirty="0"/>
              <a:t>:</a:t>
            </a:r>
            <a:endParaRPr lang="en-IN" sz="1400" dirty="0"/>
          </a:p>
          <a:p>
            <a:pPr marL="742950" lvl="1" indent="-285750">
              <a:buFont typeface="Arial" panose="020B0604020202020204" pitchFamily="34" charset="0"/>
              <a:buChar char="•"/>
            </a:pPr>
            <a:r>
              <a:rPr lang="en-IN" sz="1400" dirty="0"/>
              <a:t>The website should load quickly on different devices and browsers.</a:t>
            </a:r>
          </a:p>
          <a:p>
            <a:pPr marL="742950" lvl="1" indent="-285750">
              <a:buFont typeface="Arial" panose="020B0604020202020204" pitchFamily="34" charset="0"/>
              <a:buChar char="•"/>
            </a:pPr>
            <a:r>
              <a:rPr lang="en-IN" sz="1400" dirty="0"/>
              <a:t>The website should be able to handle multiple user requests simultaneously.</a:t>
            </a:r>
          </a:p>
          <a:p>
            <a:pPr marL="742950" lvl="1" indent="-285750">
              <a:buFont typeface="Arial" panose="020B0604020202020204" pitchFamily="34" charset="0"/>
              <a:buChar char="•"/>
            </a:pPr>
            <a:r>
              <a:rPr lang="en-IN" sz="1400" dirty="0"/>
              <a:t>The website should be able to handle peak traffic loads without any errors.</a:t>
            </a:r>
          </a:p>
          <a:p>
            <a:pPr marL="742950" lvl="1" indent="-285750">
              <a:buFont typeface="Arial" panose="020B0604020202020204" pitchFamily="34" charset="0"/>
              <a:buChar char="•"/>
            </a:pPr>
            <a:r>
              <a:rPr lang="en-IN" sz="1400" dirty="0"/>
              <a:t>The website should be able to provide a smooth user experience without any delays or errors.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r>
              <a:rPr lang="en-US" dirty="0"/>
              <a:t>       </a:t>
            </a:r>
            <a:br>
              <a:rPr lang="en-US" dirty="0"/>
            </a:br>
            <a:endParaRPr lang="en-US" dirty="0"/>
          </a:p>
          <a:p>
            <a:endParaRPr lang="en-US" dirty="0"/>
          </a:p>
          <a:p>
            <a:endParaRPr lang="en-IN" dirty="0"/>
          </a:p>
        </p:txBody>
      </p:sp>
      <p:sp>
        <p:nvSpPr>
          <p:cNvPr id="4" name="TextBox 3"/>
          <p:cNvSpPr txBox="1"/>
          <p:nvPr/>
        </p:nvSpPr>
        <p:spPr>
          <a:xfrm>
            <a:off x="5146763" y="1275751"/>
            <a:ext cx="6662057" cy="4616648"/>
          </a:xfrm>
          <a:prstGeom prst="rect">
            <a:avLst/>
          </a:prstGeom>
          <a:noFill/>
        </p:spPr>
        <p:txBody>
          <a:bodyPr wrap="square" rtlCol="0">
            <a:spAutoFit/>
          </a:bodyPr>
          <a:lstStyle/>
          <a:p>
            <a:r>
              <a:rPr lang="en-IN" sz="1400" b="1" u="sng" dirty="0"/>
              <a:t>Functionality Testing:</a:t>
            </a:r>
            <a:endParaRPr lang="en-IN" sz="1400" dirty="0"/>
          </a:p>
          <a:p>
            <a:pPr marL="285750" lvl="0" indent="-285750">
              <a:buFont typeface="Arial" panose="020B0604020202020204" pitchFamily="34" charset="0"/>
              <a:buChar char="•"/>
            </a:pPr>
            <a:r>
              <a:rPr lang="en-IN" sz="1400" dirty="0"/>
              <a:t>The user should be able to place an order for a tiffin service without any errors.</a:t>
            </a:r>
          </a:p>
          <a:p>
            <a:pPr marL="285750" lvl="0" indent="-285750">
              <a:buFont typeface="Arial" panose="020B0604020202020204" pitchFamily="34" charset="0"/>
              <a:buChar char="•"/>
            </a:pPr>
            <a:r>
              <a:rPr lang="en-IN" sz="1400" dirty="0"/>
              <a:t>The user should be able to select the type of tiffin service (Veg/Non-veg) and quantity.</a:t>
            </a:r>
          </a:p>
          <a:p>
            <a:pPr marL="285750" lvl="0" indent="-285750">
              <a:buFont typeface="Arial" panose="020B0604020202020204" pitchFamily="34" charset="0"/>
              <a:buChar char="•"/>
            </a:pPr>
            <a:r>
              <a:rPr lang="en-IN" sz="1400" dirty="0"/>
              <a:t>The user should be able to add any special instructions or notes.</a:t>
            </a:r>
          </a:p>
          <a:p>
            <a:pPr marL="285750" lvl="0" indent="-285750">
              <a:buFont typeface="Arial" panose="020B0604020202020204" pitchFamily="34" charset="0"/>
              <a:buChar char="•"/>
            </a:pPr>
            <a:r>
              <a:rPr lang="en-IN" sz="1400" dirty="0"/>
              <a:t>The website should show the total cost of the order accurately.</a:t>
            </a:r>
          </a:p>
          <a:p>
            <a:pPr marL="285750" lvl="0" indent="-285750">
              <a:buFont typeface="Arial" panose="020B0604020202020204" pitchFamily="34" charset="0"/>
              <a:buChar char="•"/>
            </a:pPr>
            <a:r>
              <a:rPr lang="en-IN" sz="1400" dirty="0"/>
              <a:t>The user should be able to select the payment method (Debit card, Credit card, or Online banking) without any errors.</a:t>
            </a:r>
          </a:p>
          <a:p>
            <a:pPr marL="285750" lvl="0" indent="-285750">
              <a:buFont typeface="Arial" panose="020B0604020202020204" pitchFamily="34" charset="0"/>
              <a:buChar char="•"/>
            </a:pPr>
            <a:r>
              <a:rPr lang="en-IN" sz="1400" dirty="0"/>
              <a:t>The user should be able to enter the payment details without any errors.</a:t>
            </a:r>
          </a:p>
          <a:p>
            <a:pPr marL="285750" lvl="0" indent="-285750">
              <a:buFont typeface="Arial" panose="020B0604020202020204" pitchFamily="34" charset="0"/>
              <a:buChar char="•"/>
            </a:pPr>
            <a:r>
              <a:rPr lang="en-IN" sz="1400" dirty="0"/>
              <a:t>The website should show the payment confirmation accurately.</a:t>
            </a:r>
          </a:p>
          <a:p>
            <a:pPr marL="285750" lvl="0" indent="-285750">
              <a:buFont typeface="Arial" panose="020B0604020202020204" pitchFamily="34" charset="0"/>
              <a:buChar char="•"/>
            </a:pPr>
            <a:r>
              <a:rPr lang="en-IN" sz="1400" dirty="0"/>
              <a:t>The user should be able to select the delivery address without any errors.</a:t>
            </a:r>
          </a:p>
          <a:p>
            <a:pPr marL="285750" lvl="0" indent="-285750">
              <a:buFont typeface="Arial" panose="020B0604020202020204" pitchFamily="34" charset="0"/>
              <a:buChar char="•"/>
            </a:pPr>
            <a:r>
              <a:rPr lang="en-IN" sz="1400" dirty="0"/>
              <a:t>The website should show the estimated delivery time accurately.</a:t>
            </a:r>
          </a:p>
          <a:p>
            <a:pPr marL="285750" lvl="0" indent="-285750">
              <a:buFont typeface="Arial" panose="020B0604020202020204" pitchFamily="34" charset="0"/>
              <a:buChar char="•"/>
            </a:pPr>
            <a:r>
              <a:rPr lang="en-IN" sz="1400" dirty="0"/>
              <a:t>The user should be able to track the delivery status without any errors.</a:t>
            </a:r>
          </a:p>
          <a:p>
            <a:pPr marL="285750" lvl="0" indent="-285750">
              <a:buFont typeface="Arial" panose="020B0604020202020204" pitchFamily="34" charset="0"/>
              <a:buChar char="•"/>
            </a:pPr>
            <a:r>
              <a:rPr lang="en-IN" sz="1400" dirty="0"/>
              <a:t>The user should be able to cancel the order without any errors.</a:t>
            </a:r>
          </a:p>
          <a:p>
            <a:pPr lvl="0"/>
            <a:endParaRPr lang="en-IN" sz="1400" dirty="0"/>
          </a:p>
          <a:p>
            <a:r>
              <a:rPr lang="en-IN" sz="1400" b="1" u="sng" dirty="0"/>
              <a:t>Usability Testing:</a:t>
            </a:r>
            <a:endParaRPr lang="en-IN" sz="1400" dirty="0"/>
          </a:p>
          <a:p>
            <a:pPr marL="285750" lvl="0" indent="-285750">
              <a:buFont typeface="Arial" panose="020B0604020202020204" pitchFamily="34" charset="0"/>
              <a:buChar char="•"/>
            </a:pPr>
            <a:r>
              <a:rPr lang="en-IN" sz="1400" dirty="0"/>
              <a:t>The website should be easy to use and navigate without any errors.</a:t>
            </a:r>
          </a:p>
          <a:p>
            <a:pPr marL="285750" lvl="0" indent="-285750">
              <a:buFont typeface="Arial" panose="020B0604020202020204" pitchFamily="34" charset="0"/>
              <a:buChar char="•"/>
            </a:pPr>
            <a:r>
              <a:rPr lang="en-IN" sz="1400" dirty="0"/>
              <a:t>The website should have a consistent layout and design.</a:t>
            </a:r>
          </a:p>
          <a:p>
            <a:pPr marL="285750" lvl="0" indent="-285750">
              <a:buFont typeface="Arial" panose="020B0604020202020204" pitchFamily="34" charset="0"/>
              <a:buChar char="•"/>
            </a:pPr>
            <a:r>
              <a:rPr lang="en-IN" sz="1400" dirty="0"/>
              <a:t>The website should be responsive on different devices and browsers.</a:t>
            </a:r>
          </a:p>
          <a:p>
            <a:pPr marL="285750" lvl="0" indent="-285750">
              <a:buFont typeface="Arial" panose="020B0604020202020204" pitchFamily="34" charset="0"/>
              <a:buChar char="•"/>
            </a:pPr>
            <a:r>
              <a:rPr lang="en-IN" sz="1400" dirty="0"/>
              <a:t>The website should have proper error messages and alerts that guide the user.</a:t>
            </a:r>
          </a:p>
          <a:p>
            <a:pPr marL="285750" lvl="0" indent="-285750">
              <a:buFont typeface="Arial" panose="020B0604020202020204" pitchFamily="34" charset="0"/>
              <a:buChar char="•"/>
            </a:pPr>
            <a:r>
              <a:rPr lang="en-IN" sz="1400" dirty="0"/>
              <a:t>The website should have clear instructions for the ordering process.</a:t>
            </a:r>
          </a:p>
        </p:txBody>
      </p:sp>
      <p:sp>
        <p:nvSpPr>
          <p:cNvPr id="5" name="TextBox 4"/>
          <p:cNvSpPr txBox="1"/>
          <p:nvPr/>
        </p:nvSpPr>
        <p:spPr>
          <a:xfrm>
            <a:off x="2888208" y="906419"/>
            <a:ext cx="5956662" cy="369332"/>
          </a:xfrm>
          <a:prstGeom prst="rect">
            <a:avLst/>
          </a:prstGeom>
          <a:noFill/>
        </p:spPr>
        <p:txBody>
          <a:bodyPr wrap="square" rtlCol="0">
            <a:spAutoFit/>
          </a:bodyPr>
          <a:lstStyle/>
          <a:p>
            <a:r>
              <a:rPr lang="en-US" b="1" dirty="0">
                <a:solidFill>
                  <a:srgbClr val="FF0000"/>
                </a:solidFill>
              </a:rPr>
              <a:t>We will be using REACT testing library to test our website.</a:t>
            </a:r>
            <a:endParaRPr lang="en-IN" b="1" dirty="0">
              <a:solidFill>
                <a:srgbClr val="FF0000"/>
              </a:solidFill>
            </a:endParaRPr>
          </a:p>
        </p:txBody>
      </p:sp>
    </p:spTree>
    <p:extLst>
      <p:ext uri="{BB962C8B-B14F-4D97-AF65-F5344CB8AC3E}">
        <p14:creationId xmlns:p14="http://schemas.microsoft.com/office/powerpoint/2010/main" val="31186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 y="-8709"/>
            <a:ext cx="12192000" cy="6858000"/>
          </a:xfrm>
          <a:prstGeom prst="rect">
            <a:avLst/>
          </a:prstGeom>
        </p:spPr>
      </p:pic>
      <p:sp>
        <p:nvSpPr>
          <p:cNvPr id="4" name="TextBox 3">
            <a:extLst>
              <a:ext uri="{FF2B5EF4-FFF2-40B4-BE49-F238E27FC236}">
                <a16:creationId xmlns:a16="http://schemas.microsoft.com/office/drawing/2014/main" id="{EB7F87CE-BDC1-128E-FC81-319BDBF8E442}"/>
              </a:ext>
            </a:extLst>
          </p:cNvPr>
          <p:cNvSpPr txBox="1"/>
          <p:nvPr/>
        </p:nvSpPr>
        <p:spPr>
          <a:xfrm>
            <a:off x="726805" y="0"/>
            <a:ext cx="10125777"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TECHNOLOGY USED </a:t>
            </a:r>
          </a:p>
        </p:txBody>
      </p:sp>
      <p:sp>
        <p:nvSpPr>
          <p:cNvPr id="6" name="TextBox 5">
            <a:extLst>
              <a:ext uri="{FF2B5EF4-FFF2-40B4-BE49-F238E27FC236}">
                <a16:creationId xmlns:a16="http://schemas.microsoft.com/office/drawing/2014/main" id="{C78CAB37-A383-21B8-1C03-6507EE649EB0}"/>
              </a:ext>
            </a:extLst>
          </p:cNvPr>
          <p:cNvSpPr txBox="1"/>
          <p:nvPr/>
        </p:nvSpPr>
        <p:spPr>
          <a:xfrm>
            <a:off x="9419167" y="4093420"/>
            <a:ext cx="286683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DATABASE</a:t>
            </a:r>
            <a:endParaRPr lang="en-IN" sz="1800" b="1" u="sng" kern="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4E1684-FBAF-0536-052D-B16DACE6CE49}"/>
              </a:ext>
            </a:extLst>
          </p:cNvPr>
          <p:cNvSpPr txBox="1"/>
          <p:nvPr/>
        </p:nvSpPr>
        <p:spPr>
          <a:xfrm>
            <a:off x="590162" y="4278086"/>
            <a:ext cx="186379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b="1" u="sng" dirty="0">
                <a:latin typeface="Times New Roman" panose="02020603050405020304" pitchFamily="18" charset="0"/>
                <a:cs typeface="Times New Roman" panose="02020603050405020304" pitchFamily="18" charset="0"/>
              </a:rPr>
              <a:t>TECH STACK</a:t>
            </a:r>
            <a:r>
              <a:rPr lang="en-IN" sz="1800" b="1" u="sng" kern="12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1B6AEF26-5369-F77D-3A27-8024EC08DBB6}"/>
              </a:ext>
            </a:extLst>
          </p:cNvPr>
          <p:cNvSpPr txBox="1"/>
          <p:nvPr/>
        </p:nvSpPr>
        <p:spPr>
          <a:xfrm>
            <a:off x="431541" y="1421173"/>
            <a:ext cx="3076770" cy="646331"/>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LOCATION WISE PROVIDERS</a:t>
            </a:r>
          </a:p>
        </p:txBody>
      </p:sp>
      <p:sp>
        <p:nvSpPr>
          <p:cNvPr id="12" name="TextBox 11">
            <a:extLst>
              <a:ext uri="{FF2B5EF4-FFF2-40B4-BE49-F238E27FC236}">
                <a16:creationId xmlns:a16="http://schemas.microsoft.com/office/drawing/2014/main" id="{CECB1616-3E87-4913-6B5C-DD92C8047A48}"/>
              </a:ext>
            </a:extLst>
          </p:cNvPr>
          <p:cNvSpPr txBox="1"/>
          <p:nvPr/>
        </p:nvSpPr>
        <p:spPr>
          <a:xfrm>
            <a:off x="9419167" y="1318050"/>
            <a:ext cx="2292998" cy="646331"/>
          </a:xfrm>
          <a:prstGeom prst="rect">
            <a:avLst/>
          </a:prstGeom>
          <a:noFill/>
        </p:spPr>
        <p:txBody>
          <a:bodyPr wrap="square">
            <a:spAutoFit/>
          </a:bodyPr>
          <a:lstStyle/>
          <a:p>
            <a:pPr lvl="0" defTabSz="622300">
              <a:spcBef>
                <a:spcPct val="0"/>
              </a:spcBef>
              <a:spcAft>
                <a:spcPct val="35000"/>
              </a:spcAft>
            </a:pPr>
            <a:r>
              <a:rPr lang="en-US" b="1" u="sng" dirty="0">
                <a:latin typeface="Times New Roman" panose="02020603050405020304" pitchFamily="18" charset="0"/>
                <a:cs typeface="Times New Roman" panose="02020603050405020304" pitchFamily="18" charset="0"/>
              </a:rPr>
              <a:t>Recommendation  System</a:t>
            </a:r>
            <a:endParaRPr lang="en-IN" sz="1800" b="1" u="sng" kern="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7584A30-A083-3AB3-74B5-A8E934E9506F}"/>
              </a:ext>
            </a:extLst>
          </p:cNvPr>
          <p:cNvSpPr txBox="1"/>
          <p:nvPr/>
        </p:nvSpPr>
        <p:spPr>
          <a:xfrm>
            <a:off x="185446" y="2029210"/>
            <a:ext cx="3322865" cy="1583510"/>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sz="1700" dirty="0"/>
              <a:t>T</a:t>
            </a:r>
            <a:r>
              <a:rPr lang="en-US" sz="1700" kern="1200" dirty="0"/>
              <a:t>o connect customers with cooks in their local area</a:t>
            </a:r>
          </a:p>
          <a:p>
            <a:pPr marL="285750" indent="-285750" defTabSz="622300">
              <a:spcBef>
                <a:spcPct val="0"/>
              </a:spcBef>
              <a:spcAft>
                <a:spcPts val="614"/>
              </a:spcAft>
              <a:buFont typeface="Arial" panose="020B0604020202020204" pitchFamily="34" charset="0"/>
              <a:buChar char="•"/>
            </a:pPr>
            <a:r>
              <a:rPr lang="en-US" sz="1700" kern="1200" dirty="0"/>
              <a:t>faster and more efficient delivery, fresher food </a:t>
            </a:r>
          </a:p>
          <a:p>
            <a:pPr marL="285750" indent="-285750" defTabSz="622300">
              <a:spcBef>
                <a:spcPct val="0"/>
              </a:spcBef>
              <a:spcAft>
                <a:spcPts val="614"/>
              </a:spcAft>
              <a:buFont typeface="Arial" panose="020B0604020202020204" pitchFamily="34" charset="0"/>
              <a:buChar char="•"/>
            </a:pPr>
            <a:r>
              <a:rPr lang="en-US" sz="1700" kern="1200" dirty="0"/>
              <a:t>lower delivery costs</a:t>
            </a:r>
          </a:p>
        </p:txBody>
      </p:sp>
      <p:sp>
        <p:nvSpPr>
          <p:cNvPr id="16" name="TextBox 15">
            <a:extLst>
              <a:ext uri="{FF2B5EF4-FFF2-40B4-BE49-F238E27FC236}">
                <a16:creationId xmlns:a16="http://schemas.microsoft.com/office/drawing/2014/main" id="{473699BC-4E4C-E545-1DDD-5EFC09CBFD40}"/>
              </a:ext>
            </a:extLst>
          </p:cNvPr>
          <p:cNvSpPr txBox="1"/>
          <p:nvPr/>
        </p:nvSpPr>
        <p:spPr>
          <a:xfrm>
            <a:off x="9284348" y="1955911"/>
            <a:ext cx="2722206" cy="1200329"/>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will recommend according to the </a:t>
            </a:r>
            <a:r>
              <a:rPr lang="en-US" b="1" dirty="0">
                <a:latin typeface="Times New Roman" panose="02020603050405020304" pitchFamily="18" charset="0"/>
                <a:cs typeface="Times New Roman" panose="02020603050405020304" pitchFamily="18" charset="0"/>
              </a:rPr>
              <a:t>customers reviews and views</a:t>
            </a:r>
            <a:r>
              <a:rPr lang="en-US" dirty="0">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A067B74A-DADB-D79F-3D25-8860478BC873}"/>
              </a:ext>
            </a:extLst>
          </p:cNvPr>
          <p:cNvSpPr txBox="1"/>
          <p:nvPr/>
        </p:nvSpPr>
        <p:spPr>
          <a:xfrm>
            <a:off x="9284348" y="4740511"/>
            <a:ext cx="2927480" cy="1020279"/>
          </a:xfrm>
          <a:prstGeom prst="rect">
            <a:avLst/>
          </a:prstGeom>
          <a:noFill/>
        </p:spPr>
        <p:txBody>
          <a:bodyPr wrap="square">
            <a:spAutoFit/>
          </a:bodyPr>
          <a:lstStyle/>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 SQL</a:t>
            </a:r>
          </a:p>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for tiffin service and login are used</a:t>
            </a:r>
            <a:endParaRPr lang="en-US" sz="1800" kern="1200" dirty="0"/>
          </a:p>
        </p:txBody>
      </p:sp>
      <p:sp>
        <p:nvSpPr>
          <p:cNvPr id="20" name="TextBox 19">
            <a:extLst>
              <a:ext uri="{FF2B5EF4-FFF2-40B4-BE49-F238E27FC236}">
                <a16:creationId xmlns:a16="http://schemas.microsoft.com/office/drawing/2014/main" id="{D68C0CAB-80BB-CC56-061F-CA228F9011A7}"/>
              </a:ext>
            </a:extLst>
          </p:cNvPr>
          <p:cNvSpPr txBox="1"/>
          <p:nvPr/>
        </p:nvSpPr>
        <p:spPr>
          <a:xfrm>
            <a:off x="485775" y="4857472"/>
            <a:ext cx="2722206"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React.js (Frontend)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NodeJS, Express and Python (Backend)</a:t>
            </a:r>
          </a:p>
          <a:p>
            <a:pPr marL="285750" indent="-285750" defTabSz="622300">
              <a:spcBef>
                <a:spcPct val="0"/>
              </a:spcBef>
              <a:spcAft>
                <a:spcPts val="614"/>
              </a:spcAft>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1655" y="1665775"/>
            <a:ext cx="892084" cy="890300"/>
          </a:xfrm>
          <a:prstGeom prst="rect">
            <a:avLst/>
          </a:prstGeom>
        </p:spPr>
      </p:pic>
      <p:pic>
        <p:nvPicPr>
          <p:cNvPr id="2" name="Picture 2">
            <a:extLst>
              <a:ext uri="{FF2B5EF4-FFF2-40B4-BE49-F238E27FC236}">
                <a16:creationId xmlns:a16="http://schemas.microsoft.com/office/drawing/2014/main" id="{F1651588-F937-C1BC-CD4C-357CE6396CB2}"/>
              </a:ext>
            </a:extLst>
          </p:cNvPr>
          <p:cNvPicPr>
            <a:picLocks noChangeAspect="1" noChangeArrowheads="1"/>
          </p:cNvPicPr>
          <p:nvPr/>
        </p:nvPicPr>
        <p:blipFill>
          <a:blip r:embed="rId4"/>
          <a:srcRect/>
          <a:stretch>
            <a:fillRect/>
          </a:stretch>
        </p:blipFill>
        <p:spPr bwMode="auto">
          <a:xfrm>
            <a:off x="0" y="-1"/>
            <a:ext cx="12192000" cy="6858000"/>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46BD8024-3EC9-2CD9-A3F4-57587837779D}"/>
              </a:ext>
            </a:extLst>
          </p:cNvPr>
          <p:cNvSpPr txBox="1"/>
          <p:nvPr/>
        </p:nvSpPr>
        <p:spPr>
          <a:xfrm>
            <a:off x="2512149" y="268604"/>
            <a:ext cx="6641431"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CHANNELS</a:t>
            </a:r>
            <a:r>
              <a:rPr lang="en-US" dirty="0"/>
              <a:t> </a:t>
            </a:r>
            <a:endParaRPr lang="en-IN" dirty="0"/>
          </a:p>
        </p:txBody>
      </p:sp>
      <p:sp>
        <p:nvSpPr>
          <p:cNvPr id="7" name="직사각형 113">
            <a:extLst>
              <a:ext uri="{FF2B5EF4-FFF2-40B4-BE49-F238E27FC236}">
                <a16:creationId xmlns:a16="http://schemas.microsoft.com/office/drawing/2014/main" id="{C90DA5C9-D7E5-9E6C-48FF-CACFF6011DBB}"/>
              </a:ext>
            </a:extLst>
          </p:cNvPr>
          <p:cNvSpPr>
            <a:spLocks noChangeArrowheads="1"/>
          </p:cNvSpPr>
          <p:nvPr/>
        </p:nvSpPr>
        <p:spPr bwMode="auto">
          <a:xfrm>
            <a:off x="1085802" y="1582342"/>
            <a:ext cx="1905712" cy="1354217"/>
          </a:xfrm>
          <a:prstGeom prst="rect">
            <a:avLst/>
          </a:prstGeom>
          <a:solidFill>
            <a:schemeClr val="accent2">
              <a:lumMod val="75000"/>
            </a:schemeClr>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WEBSITE</a:t>
            </a:r>
          </a:p>
          <a:p>
            <a:pPr algn="ctr"/>
            <a:r>
              <a:rPr lang="en-US" altLang="ko-KR" sz="1600" b="1" dirty="0">
                <a:solidFill>
                  <a:schemeClr val="bg1"/>
                </a:solidFill>
                <a:latin typeface="Times New Roman" panose="02020603050405020304" pitchFamily="18" charset="0"/>
                <a:cs typeface="Times New Roman" panose="02020603050405020304" pitchFamily="18" charset="0"/>
              </a:rPr>
              <a:t>Website will be our main channel of communication and marketing</a:t>
            </a:r>
            <a:r>
              <a:rPr lang="en-US" altLang="ko-KR" sz="1400" b="1" dirty="0">
                <a:solidFill>
                  <a:schemeClr val="bg1"/>
                </a:solidFill>
                <a:cs typeface="Arial" charset="0"/>
              </a:rPr>
              <a:t>.</a:t>
            </a:r>
            <a:endParaRPr lang="ko-KR" altLang="en-US" sz="1400" dirty="0">
              <a:solidFill>
                <a:schemeClr val="bg1"/>
              </a:solidFill>
            </a:endParaRPr>
          </a:p>
        </p:txBody>
      </p:sp>
      <p:sp>
        <p:nvSpPr>
          <p:cNvPr id="9" name="직사각형 113">
            <a:extLst>
              <a:ext uri="{FF2B5EF4-FFF2-40B4-BE49-F238E27FC236}">
                <a16:creationId xmlns:a16="http://schemas.microsoft.com/office/drawing/2014/main" id="{7AB9FB4C-85F0-5AAF-7BE8-BC87AEE8A86B}"/>
              </a:ext>
            </a:extLst>
          </p:cNvPr>
          <p:cNvSpPr>
            <a:spLocks noChangeArrowheads="1"/>
          </p:cNvSpPr>
          <p:nvPr/>
        </p:nvSpPr>
        <p:spPr bwMode="auto">
          <a:xfrm>
            <a:off x="1085802" y="3428999"/>
            <a:ext cx="2407092" cy="184665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SOCIAL MEDIA</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We will use social media platform to connect with our consumer segments, this will build our brand and increase our sales.</a:t>
            </a:r>
            <a:endParaRPr lang="ko-KR" altLang="en-US" sz="1600" dirty="0">
              <a:latin typeface="Times New Roman" panose="02020603050405020304" pitchFamily="18" charset="0"/>
              <a:cs typeface="Times New Roman" panose="02020603050405020304" pitchFamily="18" charset="0"/>
            </a:endParaRPr>
          </a:p>
        </p:txBody>
      </p:sp>
      <p:sp>
        <p:nvSpPr>
          <p:cNvPr id="11" name="직사각형 113">
            <a:extLst>
              <a:ext uri="{FF2B5EF4-FFF2-40B4-BE49-F238E27FC236}">
                <a16:creationId xmlns:a16="http://schemas.microsoft.com/office/drawing/2014/main" id="{2ACB80A8-121E-9D53-E24E-6426BD3BDF04}"/>
              </a:ext>
            </a:extLst>
          </p:cNvPr>
          <p:cNvSpPr>
            <a:spLocks noChangeArrowheads="1"/>
          </p:cNvSpPr>
          <p:nvPr/>
        </p:nvSpPr>
        <p:spPr bwMode="auto">
          <a:xfrm>
            <a:off x="3743346" y="1624892"/>
            <a:ext cx="3047897" cy="16312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OFFLINE MARKETING</a:t>
            </a:r>
          </a:p>
          <a:p>
            <a:pPr algn="ctr"/>
            <a:endParaRPr lang="en-US" altLang="ko-KR" b="1" u="sng"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Putting up posters, flyers, brochures and ads in public places like supermarkets, bus-stops, and universities</a:t>
            </a:r>
            <a:endParaRPr lang="ko-KR" altLang="en-US" sz="1600" b="1" dirty="0">
              <a:latin typeface="Times New Roman" panose="02020603050405020304" pitchFamily="18" charset="0"/>
              <a:cs typeface="Times New Roman" panose="02020603050405020304" pitchFamily="18" charset="0"/>
            </a:endParaRPr>
          </a:p>
        </p:txBody>
      </p:sp>
      <p:sp>
        <p:nvSpPr>
          <p:cNvPr id="15" name="직사각형 113">
            <a:extLst>
              <a:ext uri="{FF2B5EF4-FFF2-40B4-BE49-F238E27FC236}">
                <a16:creationId xmlns:a16="http://schemas.microsoft.com/office/drawing/2014/main" id="{14DFCD01-C749-3D82-0EE7-27364C6197A6}"/>
              </a:ext>
            </a:extLst>
          </p:cNvPr>
          <p:cNvSpPr>
            <a:spLocks noChangeArrowheads="1"/>
          </p:cNvSpPr>
          <p:nvPr/>
        </p:nvSpPr>
        <p:spPr bwMode="auto">
          <a:xfrm>
            <a:off x="4071580" y="3571115"/>
            <a:ext cx="2920026" cy="1661993"/>
          </a:xfrm>
          <a:prstGeom prst="rect">
            <a:avLst/>
          </a:prstGeom>
          <a:solidFill>
            <a:schemeClr val="accent2">
              <a:lumMod val="75000"/>
            </a:schemeClr>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REFERRAL MARKETING</a:t>
            </a:r>
          </a:p>
          <a:p>
            <a:pPr algn="ctr"/>
            <a:endParaRPr lang="en-US" altLang="ko-KR" b="1" u="sng" dirty="0">
              <a:solidFill>
                <a:schemeClr val="bg1"/>
              </a:solidFill>
              <a:latin typeface="Times New Roman" panose="02020603050405020304" pitchFamily="18" charset="0"/>
              <a:cs typeface="Times New Roman" panose="02020603050405020304" pitchFamily="18" charset="0"/>
            </a:endParaRPr>
          </a:p>
          <a:p>
            <a:pPr algn="ctr"/>
            <a:r>
              <a:rPr lang="en-US" altLang="ko-KR" sz="1600" b="1" dirty="0">
                <a:solidFill>
                  <a:schemeClr val="bg1"/>
                </a:solidFill>
                <a:latin typeface="Times New Roman" panose="02020603050405020304" pitchFamily="18" charset="0"/>
                <a:cs typeface="Times New Roman" panose="02020603050405020304" pitchFamily="18" charset="0"/>
              </a:rPr>
              <a:t>Encouraging existing customers to refer their friends and family to the website.</a:t>
            </a:r>
            <a:endParaRPr lang="ko-KR" altLang="en-US" sz="1400" dirty="0">
              <a:solidFill>
                <a:schemeClr val="bg1"/>
              </a:solidFill>
            </a:endParaRPr>
          </a:p>
        </p:txBody>
      </p:sp>
      <p:sp>
        <p:nvSpPr>
          <p:cNvPr id="17" name="직사각형 113">
            <a:extLst>
              <a:ext uri="{FF2B5EF4-FFF2-40B4-BE49-F238E27FC236}">
                <a16:creationId xmlns:a16="http://schemas.microsoft.com/office/drawing/2014/main" id="{8C4E89BF-72A2-75F9-6394-9CEC8F1AF232}"/>
              </a:ext>
            </a:extLst>
          </p:cNvPr>
          <p:cNvSpPr>
            <a:spLocks noChangeArrowheads="1"/>
          </p:cNvSpPr>
          <p:nvPr/>
        </p:nvSpPr>
        <p:spPr bwMode="auto">
          <a:xfrm>
            <a:off x="7543075" y="1598266"/>
            <a:ext cx="2844445" cy="1600438"/>
          </a:xfrm>
          <a:prstGeom prst="rect">
            <a:avLst/>
          </a:prstGeom>
          <a:solidFill>
            <a:schemeClr val="accent2">
              <a:lumMod val="75000"/>
            </a:schemeClr>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EMAIL MARKETING</a:t>
            </a:r>
          </a:p>
          <a:p>
            <a:pPr algn="ctr"/>
            <a:r>
              <a:rPr lang="en-US" altLang="ko-KR" sz="1600" b="1" dirty="0">
                <a:solidFill>
                  <a:schemeClr val="bg1"/>
                </a:solidFill>
                <a:latin typeface="Times New Roman" panose="02020603050405020304" pitchFamily="18" charset="0"/>
                <a:cs typeface="Times New Roman" panose="02020603050405020304" pitchFamily="18" charset="0"/>
              </a:rPr>
              <a:t>Sending out newsletters, promotional offers and updates to customers who have subscribed to the website's email list.</a:t>
            </a:r>
            <a:endParaRPr lang="ko-KR" altLang="en-US" sz="1400" dirty="0">
              <a:solidFill>
                <a:schemeClr val="bg1"/>
              </a:solidFill>
            </a:endParaRPr>
          </a:p>
        </p:txBody>
      </p:sp>
      <p:sp>
        <p:nvSpPr>
          <p:cNvPr id="19" name="직사각형 113">
            <a:extLst>
              <a:ext uri="{FF2B5EF4-FFF2-40B4-BE49-F238E27FC236}">
                <a16:creationId xmlns:a16="http://schemas.microsoft.com/office/drawing/2014/main" id="{994CE4EE-B01A-2C19-9E24-A1187898C949}"/>
              </a:ext>
            </a:extLst>
          </p:cNvPr>
          <p:cNvSpPr>
            <a:spLocks noChangeArrowheads="1"/>
          </p:cNvSpPr>
          <p:nvPr/>
        </p:nvSpPr>
        <p:spPr bwMode="auto">
          <a:xfrm>
            <a:off x="7761750" y="3478781"/>
            <a:ext cx="3257703" cy="160043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ONLINE ADVERTISING</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Running targeted ads on search engines and social media to reach potential customers who are looking for food delivery services.</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5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C76920-3AF4-EEC9-1306-762F69342492}"/>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3" name="Rectangle 2"/>
          <p:cNvSpPr/>
          <p:nvPr/>
        </p:nvSpPr>
        <p:spPr>
          <a:xfrm>
            <a:off x="540027" y="279852"/>
            <a:ext cx="4179926" cy="480131"/>
          </a:xfrm>
          <a:prstGeom prst="rect">
            <a:avLst/>
          </a:prstGeom>
        </p:spPr>
        <p:txBody>
          <a:bodyPr wrap="none">
            <a:spAutoFit/>
          </a:bodyPr>
          <a:lstStyle/>
          <a:p>
            <a:pPr lvl="0" algn="ctr">
              <a:lnSpc>
                <a:spcPct val="90000"/>
              </a:lnSpc>
              <a:spcBef>
                <a:spcPct val="0"/>
              </a:spcBef>
              <a:defRPr/>
            </a:pPr>
            <a:r>
              <a:rPr lang="en-IN" sz="2800" b="1" u="sng" dirty="0">
                <a:latin typeface="Times New Roman" pitchFamily="18" charset="0"/>
                <a:cs typeface="Times New Roman" pitchFamily="18" charset="0"/>
              </a:rPr>
              <a:t>FOCUSS PARAMETERS</a:t>
            </a:r>
          </a:p>
        </p:txBody>
      </p:sp>
      <p:graphicFrame>
        <p:nvGraphicFramePr>
          <p:cNvPr id="4" name="Table 3"/>
          <p:cNvGraphicFramePr>
            <a:graphicFrameLocks noGrp="1"/>
          </p:cNvGraphicFramePr>
          <p:nvPr>
            <p:extLst>
              <p:ext uri="{D42A27DB-BD31-4B8C-83A1-F6EECF244321}">
                <p14:modId xmlns:p14="http://schemas.microsoft.com/office/powerpoint/2010/main" val="2888831600"/>
              </p:ext>
            </p:extLst>
          </p:nvPr>
        </p:nvGraphicFramePr>
        <p:xfrm>
          <a:off x="316742" y="793978"/>
          <a:ext cx="10991338" cy="5486400"/>
        </p:xfrm>
        <a:graphic>
          <a:graphicData uri="http://schemas.openxmlformats.org/drawingml/2006/table">
            <a:tbl>
              <a:tblPr firstRow="1" bandRow="1">
                <a:tableStyleId>{5C22544A-7EE6-4342-B048-85BDC9FD1C3A}</a:tableStyleId>
              </a:tblPr>
              <a:tblGrid>
                <a:gridCol w="5495669">
                  <a:extLst>
                    <a:ext uri="{9D8B030D-6E8A-4147-A177-3AD203B41FA5}">
                      <a16:colId xmlns:a16="http://schemas.microsoft.com/office/drawing/2014/main" val="3086107991"/>
                    </a:ext>
                  </a:extLst>
                </a:gridCol>
                <a:gridCol w="5495669">
                  <a:extLst>
                    <a:ext uri="{9D8B030D-6E8A-4147-A177-3AD203B41FA5}">
                      <a16:colId xmlns:a16="http://schemas.microsoft.com/office/drawing/2014/main" val="3425860187"/>
                    </a:ext>
                  </a:extLst>
                </a:gridCol>
              </a:tblGrid>
              <a:tr h="358713">
                <a:tc>
                  <a:txBody>
                    <a:bodyPr/>
                    <a:lstStyle/>
                    <a:p>
                      <a:r>
                        <a:rPr lang="en-US" dirty="0"/>
                        <a:t>FOCUSS Parameters</a:t>
                      </a:r>
                      <a:endParaRPr lang="en-IN" dirty="0"/>
                    </a:p>
                  </a:txBody>
                  <a:tcPr>
                    <a:solidFill>
                      <a:schemeClr val="accent2">
                        <a:lumMod val="75000"/>
                      </a:schemeClr>
                    </a:solidFill>
                  </a:tcPr>
                </a:tc>
                <a:tc>
                  <a:txBody>
                    <a:bodyPr/>
                    <a:lstStyle/>
                    <a:p>
                      <a:r>
                        <a:rPr lang="en-US" dirty="0"/>
                        <a:t>Description</a:t>
                      </a:r>
                      <a:endParaRPr lang="en-IN" dirty="0"/>
                    </a:p>
                  </a:txBody>
                  <a:tcPr>
                    <a:solidFill>
                      <a:schemeClr val="accent2">
                        <a:lumMod val="75000"/>
                      </a:schemeClr>
                    </a:solidFill>
                  </a:tcPr>
                </a:tc>
                <a:extLst>
                  <a:ext uri="{0D108BD9-81ED-4DB2-BD59-A6C34878D82A}">
                    <a16:rowId xmlns:a16="http://schemas.microsoft.com/office/drawing/2014/main" val="1466245932"/>
                  </a:ext>
                </a:extLst>
              </a:tr>
              <a:tr h="1972919">
                <a:tc>
                  <a:txBody>
                    <a:bodyPr/>
                    <a:lstStyle/>
                    <a:p>
                      <a:r>
                        <a:rPr lang="en-US" sz="1800" b="1" kern="1200" dirty="0">
                          <a:solidFill>
                            <a:schemeClr val="dk1"/>
                          </a:solidFill>
                          <a:effectLst/>
                          <a:latin typeface="+mn-lt"/>
                          <a:ea typeface="+mn-ea"/>
                          <a:cs typeface="+mn-cs"/>
                        </a:rPr>
                        <a:t>FINANCIAL VIABILITY</a:t>
                      </a:r>
                      <a:endParaRPr lang="en-IN" sz="1800" kern="1200" dirty="0">
                        <a:solidFill>
                          <a:schemeClr val="dk1"/>
                        </a:solidFill>
                        <a:effectLst/>
                        <a:latin typeface="+mn-lt"/>
                        <a:ea typeface="+mn-ea"/>
                        <a:cs typeface="+mn-cs"/>
                      </a:endParaRPr>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Target market is primarily students and young working professionals so the prices will be cheaper</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The quality of the food and service is exceptional to ensure customer satisfaction and loyalty. Consistency in taste, quality will be crucial to building a loyal customer base.</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Our website is user-friendly and efficient</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282500474"/>
                  </a:ext>
                </a:extLst>
              </a:tr>
              <a:tr h="3049057">
                <a:tc>
                  <a:txBody>
                    <a:bodyPr/>
                    <a:lstStyle/>
                    <a:p>
                      <a:r>
                        <a:rPr lang="en-US" sz="1800" b="1" kern="1200" dirty="0">
                          <a:solidFill>
                            <a:schemeClr val="dk1"/>
                          </a:solidFill>
                          <a:effectLst/>
                          <a:latin typeface="+mn-lt"/>
                          <a:ea typeface="+mn-ea"/>
                          <a:cs typeface="+mn-cs"/>
                        </a:rPr>
                        <a:t>ORIGINALITY/INNOVATIVENESS</a:t>
                      </a:r>
                      <a:endParaRPr lang="en-IN" sz="1800" kern="1200" dirty="0">
                        <a:solidFill>
                          <a:schemeClr val="dk1"/>
                        </a:solidFill>
                        <a:effectLst/>
                        <a:latin typeface="+mn-lt"/>
                        <a:ea typeface="+mn-ea"/>
                        <a:cs typeface="+mn-cs"/>
                      </a:endParaRPr>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Approach of connecting customers to home chefs and promoting women's empowerment through the use of culinary skills.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Focus on providing wholesome, homemade meals at a minimum price</a:t>
                      </a:r>
                      <a:endParaRPr lang="en-IN"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800" kern="1200" dirty="0">
                          <a:solidFill>
                            <a:schemeClr val="tx1"/>
                          </a:solidFill>
                          <a:effectLst/>
                          <a:latin typeface="+mn-lt"/>
                          <a:ea typeface="+mn-ea"/>
                          <a:cs typeface="Times New Roman" panose="02020603050405020304" pitchFamily="18" charset="0"/>
                        </a:rPr>
                        <a:t>Health and Hygiene</a:t>
                      </a:r>
                    </a:p>
                    <a:p>
                      <a:pPr marL="285750" indent="-285750">
                        <a:buFont typeface="Arial" panose="020B0604020202020204" pitchFamily="34" charset="0"/>
                        <a:buChar char="•"/>
                      </a:pPr>
                      <a:r>
                        <a:rPr lang="en-US" sz="1800" kern="1200" dirty="0">
                          <a:solidFill>
                            <a:schemeClr val="tx1"/>
                          </a:solidFill>
                          <a:effectLst/>
                          <a:latin typeface="+mn-lt"/>
                          <a:ea typeface="+mn-ea"/>
                          <a:cs typeface="Times New Roman" panose="02020603050405020304" pitchFamily="18" charset="0"/>
                        </a:rPr>
                        <a:t>Inexpensive food </a:t>
                      </a:r>
                    </a:p>
                    <a:p>
                      <a:pPr marL="285750" indent="-285750">
                        <a:buFont typeface="Arial" panose="020B0604020202020204" pitchFamily="34" charset="0"/>
                        <a:buChar char="•"/>
                      </a:pPr>
                      <a:r>
                        <a:rPr lang="en-US" sz="1800" kern="1200" dirty="0">
                          <a:solidFill>
                            <a:schemeClr val="tx1"/>
                          </a:solidFill>
                          <a:effectLst/>
                          <a:latin typeface="+mn-lt"/>
                          <a:ea typeface="+mn-ea"/>
                          <a:cs typeface="Times New Roman" panose="02020603050405020304" pitchFamily="18" charset="0"/>
                        </a:rPr>
                        <a:t>Website having added features </a:t>
                      </a:r>
                    </a:p>
                    <a:p>
                      <a:pPr marL="285750" indent="-285750">
                        <a:buFont typeface="Arial" panose="020B0604020202020204" pitchFamily="34" charset="0"/>
                        <a:buChar char="•"/>
                      </a:pPr>
                      <a:r>
                        <a:rPr lang="en-US" sz="1800" kern="1200" dirty="0">
                          <a:solidFill>
                            <a:schemeClr val="tx1"/>
                          </a:solidFill>
                          <a:effectLst/>
                          <a:latin typeface="+mn-lt"/>
                          <a:ea typeface="+mn-ea"/>
                          <a:cs typeface="Times New Roman" panose="02020603050405020304" pitchFamily="18" charset="0"/>
                        </a:rPr>
                        <a:t>Random Checks  </a:t>
                      </a:r>
                    </a:p>
                    <a:p>
                      <a:pPr marL="285750" indent="-285750">
                        <a:buFont typeface="Arial" panose="020B0604020202020204" pitchFamily="34" charset="0"/>
                        <a:buChar char="•"/>
                      </a:pPr>
                      <a:r>
                        <a:rPr lang="en-US" sz="1800" b="0" kern="1200" dirty="0">
                          <a:solidFill>
                            <a:schemeClr val="tx1"/>
                          </a:solidFill>
                          <a:effectLst/>
                          <a:latin typeface="+mn-lt"/>
                          <a:ea typeface="+mn-ea"/>
                          <a:cs typeface="Times New Roman" panose="02020603050405020304" pitchFamily="18" charset="0"/>
                        </a:rPr>
                        <a:t>Packaging – wooden spoons/forks , cloth bag</a:t>
                      </a:r>
                      <a:r>
                        <a:rPr lang="en-US" sz="1800" b="0" kern="1200" baseline="0" dirty="0">
                          <a:solidFill>
                            <a:schemeClr val="tx1"/>
                          </a:solidFill>
                          <a:effectLst/>
                          <a:latin typeface="+mn-lt"/>
                          <a:ea typeface="+mn-ea"/>
                          <a:cs typeface="Times New Roman" panose="02020603050405020304" pitchFamily="18" charset="0"/>
                        </a:rPr>
                        <a:t> </a:t>
                      </a:r>
                      <a:endParaRPr lang="en-US" sz="1800" b="0" dirty="0">
                        <a:solidFill>
                          <a:schemeClr val="tx1"/>
                        </a:solidFill>
                        <a:latin typeface="+mn-lt"/>
                        <a:cs typeface="Times New Roman" panose="02020603050405020304" pitchFamily="18" charset="0"/>
                      </a:endParaRPr>
                    </a:p>
                    <a:p>
                      <a:r>
                        <a:rPr lang="en-US" sz="1800" b="1" kern="1200" dirty="0">
                          <a:solidFill>
                            <a:schemeClr val="dk1"/>
                          </a:solidFill>
                          <a:effectLst/>
                          <a:latin typeface="+mn-lt"/>
                          <a:ea typeface="+mn-ea"/>
                          <a:cs typeface="+mn-cs"/>
                        </a:rPr>
                        <a:t> </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1358180091"/>
                  </a:ext>
                </a:extLst>
              </a:tr>
            </a:tbl>
          </a:graphicData>
        </a:graphic>
      </p:graphicFrame>
    </p:spTree>
    <p:extLst>
      <p:ext uri="{BB962C8B-B14F-4D97-AF65-F5344CB8AC3E}">
        <p14:creationId xmlns:p14="http://schemas.microsoft.com/office/powerpoint/2010/main" val="2123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C76920-3AF4-EEC9-1306-762F69342492}"/>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graphicFrame>
        <p:nvGraphicFramePr>
          <p:cNvPr id="4" name="Table 3"/>
          <p:cNvGraphicFramePr>
            <a:graphicFrameLocks noGrp="1"/>
          </p:cNvGraphicFramePr>
          <p:nvPr>
            <p:extLst>
              <p:ext uri="{D42A27DB-BD31-4B8C-83A1-F6EECF244321}">
                <p14:modId xmlns:p14="http://schemas.microsoft.com/office/powerpoint/2010/main" val="4142314906"/>
              </p:ext>
            </p:extLst>
          </p:nvPr>
        </p:nvGraphicFramePr>
        <p:xfrm>
          <a:off x="192505" y="957580"/>
          <a:ext cx="10606675" cy="4942840"/>
        </p:xfrm>
        <a:graphic>
          <a:graphicData uri="http://schemas.openxmlformats.org/drawingml/2006/table">
            <a:tbl>
              <a:tblPr firstRow="1" bandRow="1">
                <a:tableStyleId>{5C22544A-7EE6-4342-B048-85BDC9FD1C3A}</a:tableStyleId>
              </a:tblPr>
              <a:tblGrid>
                <a:gridCol w="5317045">
                  <a:extLst>
                    <a:ext uri="{9D8B030D-6E8A-4147-A177-3AD203B41FA5}">
                      <a16:colId xmlns:a16="http://schemas.microsoft.com/office/drawing/2014/main" val="3193455168"/>
                    </a:ext>
                  </a:extLst>
                </a:gridCol>
                <a:gridCol w="5289630">
                  <a:extLst>
                    <a:ext uri="{9D8B030D-6E8A-4147-A177-3AD203B41FA5}">
                      <a16:colId xmlns:a16="http://schemas.microsoft.com/office/drawing/2014/main" val="645363273"/>
                    </a:ext>
                  </a:extLst>
                </a:gridCol>
              </a:tblGrid>
              <a:tr h="370840">
                <a:tc>
                  <a:txBody>
                    <a:bodyPr/>
                    <a:lstStyle/>
                    <a:p>
                      <a:r>
                        <a:rPr lang="en-US" dirty="0"/>
                        <a:t>FOCUSS Parameters</a:t>
                      </a:r>
                      <a:endParaRPr lang="en-IN" dirty="0"/>
                    </a:p>
                  </a:txBody>
                  <a:tcPr>
                    <a:solidFill>
                      <a:schemeClr val="accent2">
                        <a:lumMod val="75000"/>
                      </a:schemeClr>
                    </a:solidFill>
                  </a:tcPr>
                </a:tc>
                <a:tc>
                  <a:txBody>
                    <a:bodyPr/>
                    <a:lstStyle/>
                    <a:p>
                      <a:r>
                        <a:rPr lang="en-US" dirty="0"/>
                        <a:t>Description</a:t>
                      </a:r>
                      <a:endParaRPr lang="en-IN" dirty="0"/>
                    </a:p>
                  </a:txBody>
                  <a:tcPr>
                    <a:solidFill>
                      <a:schemeClr val="accent2">
                        <a:lumMod val="75000"/>
                      </a:schemeClr>
                    </a:solidFill>
                  </a:tcPr>
                </a:tc>
                <a:extLst>
                  <a:ext uri="{0D108BD9-81ED-4DB2-BD59-A6C34878D82A}">
                    <a16:rowId xmlns:a16="http://schemas.microsoft.com/office/drawing/2014/main" val="2506746236"/>
                  </a:ext>
                </a:extLst>
              </a:tr>
              <a:tr h="370840">
                <a:tc>
                  <a:txBody>
                    <a:bodyPr/>
                    <a:lstStyle/>
                    <a:p>
                      <a:r>
                        <a:rPr lang="en-US" sz="1800" b="1" kern="1200" dirty="0">
                          <a:solidFill>
                            <a:schemeClr val="dk1"/>
                          </a:solidFill>
                          <a:effectLst/>
                          <a:latin typeface="+mn-lt"/>
                          <a:ea typeface="+mn-ea"/>
                          <a:cs typeface="+mn-cs"/>
                        </a:rPr>
                        <a:t>CUSTOMER ACCEPTABILITY</a:t>
                      </a:r>
                      <a:endParaRPr lang="en-IN" dirty="0"/>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Highly acceptable to customers</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offers homemade cooked food, which is different from the ready-made food available in the market,</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The use of local home chefs to prepare the meals will add a personalized touch to the service and attract customers looking for authentic home-cooked meals.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Convenience of ordering through the internet, personalized meal options based on preferences and geolocation, and the inclusion of Happy Hours with 50% off offers</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3682033786"/>
                  </a:ext>
                </a:extLst>
              </a:tr>
              <a:tr h="370840">
                <a:tc>
                  <a:txBody>
                    <a:bodyPr/>
                    <a:lstStyle/>
                    <a:p>
                      <a:r>
                        <a:rPr lang="en-US" sz="1800" b="1" kern="1200" dirty="0">
                          <a:solidFill>
                            <a:schemeClr val="dk1"/>
                          </a:solidFill>
                          <a:effectLst/>
                          <a:latin typeface="+mn-lt"/>
                          <a:ea typeface="+mn-ea"/>
                          <a:cs typeface="+mn-cs"/>
                        </a:rPr>
                        <a:t>USEFULNESS TO SOCIETY</a:t>
                      </a:r>
                      <a:endParaRPr lang="en-IN" sz="1800" kern="1200" dirty="0">
                        <a:solidFill>
                          <a:schemeClr val="dk1"/>
                        </a:solidFill>
                        <a:effectLst/>
                        <a:latin typeface="+mn-lt"/>
                        <a:ea typeface="+mn-ea"/>
                        <a:cs typeface="+mn-cs"/>
                      </a:endParaRPr>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Provides access to healthy and wholesome meals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Provides job opportunities for home chefs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Encourages healthy eating habits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Provides convenience</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Promotes sustainability</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561568315"/>
                  </a:ext>
                </a:extLst>
              </a:tr>
            </a:tbl>
          </a:graphicData>
        </a:graphic>
      </p:graphicFrame>
    </p:spTree>
    <p:extLst>
      <p:ext uri="{BB962C8B-B14F-4D97-AF65-F5344CB8AC3E}">
        <p14:creationId xmlns:p14="http://schemas.microsoft.com/office/powerpoint/2010/main" val="351827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C76920-3AF4-EEC9-1306-762F69342492}"/>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graphicFrame>
        <p:nvGraphicFramePr>
          <p:cNvPr id="4" name="Table 3"/>
          <p:cNvGraphicFramePr>
            <a:graphicFrameLocks noGrp="1"/>
          </p:cNvGraphicFramePr>
          <p:nvPr>
            <p:extLst>
              <p:ext uri="{D42A27DB-BD31-4B8C-83A1-F6EECF244321}">
                <p14:modId xmlns:p14="http://schemas.microsoft.com/office/powerpoint/2010/main" val="917158489"/>
              </p:ext>
            </p:extLst>
          </p:nvPr>
        </p:nvGraphicFramePr>
        <p:xfrm>
          <a:off x="219920" y="957580"/>
          <a:ext cx="10579260" cy="3571240"/>
        </p:xfrm>
        <a:graphic>
          <a:graphicData uri="http://schemas.openxmlformats.org/drawingml/2006/table">
            <a:tbl>
              <a:tblPr firstRow="1" bandRow="1">
                <a:tableStyleId>{5C22544A-7EE6-4342-B048-85BDC9FD1C3A}</a:tableStyleId>
              </a:tblPr>
              <a:tblGrid>
                <a:gridCol w="5289630">
                  <a:extLst>
                    <a:ext uri="{9D8B030D-6E8A-4147-A177-3AD203B41FA5}">
                      <a16:colId xmlns:a16="http://schemas.microsoft.com/office/drawing/2014/main" val="3193455168"/>
                    </a:ext>
                  </a:extLst>
                </a:gridCol>
                <a:gridCol w="5289630">
                  <a:extLst>
                    <a:ext uri="{9D8B030D-6E8A-4147-A177-3AD203B41FA5}">
                      <a16:colId xmlns:a16="http://schemas.microsoft.com/office/drawing/2014/main" val="645363273"/>
                    </a:ext>
                  </a:extLst>
                </a:gridCol>
              </a:tblGrid>
              <a:tr h="370840">
                <a:tc>
                  <a:txBody>
                    <a:bodyPr/>
                    <a:lstStyle/>
                    <a:p>
                      <a:r>
                        <a:rPr lang="en-US" dirty="0"/>
                        <a:t>FOCUSS Parameters</a:t>
                      </a:r>
                      <a:endParaRPr lang="en-IN" dirty="0"/>
                    </a:p>
                  </a:txBody>
                  <a:tcPr>
                    <a:solidFill>
                      <a:schemeClr val="accent2">
                        <a:lumMod val="75000"/>
                      </a:schemeClr>
                    </a:solidFill>
                  </a:tcPr>
                </a:tc>
                <a:tc>
                  <a:txBody>
                    <a:bodyPr/>
                    <a:lstStyle/>
                    <a:p>
                      <a:r>
                        <a:rPr lang="en-US" dirty="0"/>
                        <a:t>Description</a:t>
                      </a:r>
                      <a:endParaRPr lang="en-IN" dirty="0"/>
                    </a:p>
                  </a:txBody>
                  <a:tcPr>
                    <a:solidFill>
                      <a:schemeClr val="accent2">
                        <a:lumMod val="75000"/>
                      </a:schemeClr>
                    </a:solidFill>
                  </a:tcPr>
                </a:tc>
                <a:extLst>
                  <a:ext uri="{0D108BD9-81ED-4DB2-BD59-A6C34878D82A}">
                    <a16:rowId xmlns:a16="http://schemas.microsoft.com/office/drawing/2014/main" val="250674623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SUSTAINABILITY</a:t>
                      </a:r>
                      <a:endParaRPr lang="en-IN" sz="1800" kern="1200" dirty="0">
                        <a:solidFill>
                          <a:schemeClr val="dk1"/>
                        </a:solidFill>
                        <a:effectLst/>
                        <a:latin typeface="+mn-lt"/>
                        <a:ea typeface="+mn-ea"/>
                        <a:cs typeface="+mn-cs"/>
                      </a:endParaRPr>
                    </a:p>
                    <a:p>
                      <a:endParaRPr lang="en-IN" dirty="0"/>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By encouraging home chefs, mostly housewives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Promoting homemade meals</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The project can contribute to reducing food waste and encouraging sustainable food consumption</a:t>
                      </a:r>
                      <a:endParaRPr lang="en-IN" sz="18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By serving meals based on the customer's location</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3682033786"/>
                  </a:ext>
                </a:extLst>
              </a:tr>
              <a:tr h="370840">
                <a:tc>
                  <a:txBody>
                    <a:bodyPr/>
                    <a:lstStyle/>
                    <a:p>
                      <a:r>
                        <a:rPr lang="en-US" sz="1800" b="1" kern="1200" dirty="0">
                          <a:solidFill>
                            <a:schemeClr val="dk1"/>
                          </a:solidFill>
                          <a:effectLst/>
                          <a:latin typeface="+mn-lt"/>
                          <a:ea typeface="+mn-ea"/>
                          <a:cs typeface="+mn-cs"/>
                        </a:rPr>
                        <a:t>STRUCTURED APPROACH</a:t>
                      </a:r>
                      <a:endParaRPr lang="en-IN" sz="1800" kern="1200" dirty="0">
                        <a:solidFill>
                          <a:schemeClr val="dk1"/>
                        </a:solidFill>
                        <a:effectLst/>
                        <a:latin typeface="+mn-lt"/>
                        <a:ea typeface="+mn-ea"/>
                        <a:cs typeface="+mn-cs"/>
                      </a:endParaRPr>
                    </a:p>
                  </a:txBody>
                  <a:tcP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tcPr>
                </a:tc>
                <a:tc>
                  <a:txBody>
                    <a:bodyPr/>
                    <a:lstStyle/>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Market research</a:t>
                      </a:r>
                    </a:p>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Business planning</a:t>
                      </a:r>
                    </a:p>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Website development</a:t>
                      </a:r>
                    </a:p>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Chef recruitment</a:t>
                      </a:r>
                    </a:p>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Operations and logistics</a:t>
                      </a:r>
                    </a:p>
                    <a:p>
                      <a:pPr marL="285750" lvl="0" indent="-285750">
                        <a:buFont typeface="Arial" panose="020B0604020202020204" pitchFamily="34" charset="0"/>
                        <a:buChar char="•"/>
                      </a:pPr>
                      <a:r>
                        <a:rPr lang="en-IN" sz="1800" b="0" i="0" kern="1200" dirty="0">
                          <a:solidFill>
                            <a:schemeClr val="dk1"/>
                          </a:solidFill>
                          <a:effectLst/>
                          <a:latin typeface="+mn-lt"/>
                          <a:ea typeface="+mn-ea"/>
                          <a:cs typeface="+mn-cs"/>
                        </a:rPr>
                        <a:t>Performance tracking and improvement</a:t>
                      </a:r>
                      <a:endParaRPr lang="en-IN" sz="1800" kern="1200" dirty="0">
                        <a:solidFill>
                          <a:schemeClr val="dk1"/>
                        </a:solidFill>
                        <a:effectLst/>
                        <a:latin typeface="+mn-lt"/>
                        <a:ea typeface="+mn-ea"/>
                        <a:cs typeface="+mn-cs"/>
                      </a:endParaRPr>
                    </a:p>
                  </a:txBody>
                  <a:tcPr>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0800000" scaled="1"/>
                      <a:tileRect/>
                    </a:gradFill>
                  </a:tcPr>
                </a:tc>
                <a:extLst>
                  <a:ext uri="{0D108BD9-81ED-4DB2-BD59-A6C34878D82A}">
                    <a16:rowId xmlns:a16="http://schemas.microsoft.com/office/drawing/2014/main" val="561568315"/>
                  </a:ext>
                </a:extLst>
              </a:tr>
            </a:tbl>
          </a:graphicData>
        </a:graphic>
      </p:graphicFrame>
    </p:spTree>
    <p:extLst>
      <p:ext uri="{BB962C8B-B14F-4D97-AF65-F5344CB8AC3E}">
        <p14:creationId xmlns:p14="http://schemas.microsoft.com/office/powerpoint/2010/main" val="340294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033BFC9-AD16-6F3B-8907-8D0EA897457A}"/>
              </a:ext>
            </a:extLst>
          </p:cNvPr>
          <p:cNvPicPr>
            <a:picLocks noChangeAspect="1" noChangeArrowheads="1"/>
          </p:cNvPicPr>
          <p:nvPr/>
        </p:nvPicPr>
        <p:blipFill>
          <a:blip r:embed="rId2"/>
          <a:srcRect/>
          <a:stretch>
            <a:fillRect/>
          </a:stretch>
        </p:blipFill>
        <p:spPr bwMode="auto">
          <a:xfrm>
            <a:off x="0" y="-10234"/>
            <a:ext cx="12192000" cy="6858000"/>
          </a:xfrm>
          <a:prstGeom prst="rect">
            <a:avLst/>
          </a:prstGeom>
          <a:noFill/>
          <a:ln w="9525">
            <a:noFill/>
            <a:miter lim="800000"/>
            <a:headEnd/>
            <a:tailEnd/>
          </a:ln>
          <a:effectLst/>
        </p:spPr>
      </p:pic>
      <p:sp>
        <p:nvSpPr>
          <p:cNvPr id="9" name="TextBox 8">
            <a:extLst>
              <a:ext uri="{FF2B5EF4-FFF2-40B4-BE49-F238E27FC236}">
                <a16:creationId xmlns:a16="http://schemas.microsoft.com/office/drawing/2014/main" id="{B9EFE523-6C52-84B3-AB44-D4F08A3E27FA}"/>
              </a:ext>
            </a:extLst>
          </p:cNvPr>
          <p:cNvSpPr txBox="1"/>
          <p:nvPr/>
        </p:nvSpPr>
        <p:spPr>
          <a:xfrm>
            <a:off x="3924701" y="252205"/>
            <a:ext cx="6097604" cy="769441"/>
          </a:xfrm>
          <a:prstGeom prst="rect">
            <a:avLst/>
          </a:prstGeom>
          <a:noFill/>
        </p:spPr>
        <p:txBody>
          <a:bodyPr wrap="square">
            <a:spAutoFit/>
          </a:bodyPr>
          <a:lstStyle/>
          <a:p>
            <a:r>
              <a:rPr lang="en-US" sz="4400" b="1" u="sng" dirty="0">
                <a:latin typeface="Arial Black" panose="020B0A04020102020204" pitchFamily="34" charset="0"/>
              </a:rPr>
              <a:t>Introduction</a:t>
            </a:r>
            <a:endParaRPr lang="en-IN" sz="4400" u="sng" dirty="0">
              <a:latin typeface="Arial Black" panose="020B0A04020102020204" pitchFamily="34" charset="0"/>
            </a:endParaRPr>
          </a:p>
        </p:txBody>
      </p:sp>
      <p:pic>
        <p:nvPicPr>
          <p:cNvPr id="1030" name="Picture 6" descr="GHAR KA KHANA | Lahore">
            <a:extLst>
              <a:ext uri="{FF2B5EF4-FFF2-40B4-BE49-F238E27FC236}">
                <a16:creationId xmlns:a16="http://schemas.microsoft.com/office/drawing/2014/main" id="{EA99A3FA-B72C-1924-C850-65D09A0B9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945" y="1846264"/>
            <a:ext cx="5050054" cy="45418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5EA8E5-5299-45E7-DA90-FAD19BB51CDE}"/>
              </a:ext>
            </a:extLst>
          </p:cNvPr>
          <p:cNvSpPr txBox="1"/>
          <p:nvPr/>
        </p:nvSpPr>
        <p:spPr>
          <a:xfrm>
            <a:off x="144377" y="1743541"/>
            <a:ext cx="6814688" cy="3970318"/>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project is particularly for ordering homemade cooked food direct from home chefs (service providers). Our project connects customers to home chefs mostly Housewives and encouraging them to use their culinary skills to make money, offering a convenient and flexible job opportunity and food to the customers at minimum price while promoting healthy lifestyle.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purpose of this program is to benefit the user in addition to a homemade meal maker and to establish women's empowerment. We created a system that would serve customers meals like lunch and dinner based on their preferences and geolocation. It will also include Happy Hours and first user offer is also there where on first order 70% discount will be there for customers."</a:t>
            </a:r>
          </a:p>
        </p:txBody>
      </p:sp>
    </p:spTree>
    <p:extLst>
      <p:ext uri="{BB962C8B-B14F-4D97-AF65-F5344CB8AC3E}">
        <p14:creationId xmlns:p14="http://schemas.microsoft.com/office/powerpoint/2010/main" val="275693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0" y="6922"/>
            <a:ext cx="12192000" cy="6858000"/>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AF59E32C-905A-EB30-60A0-9B8F452D4B46}"/>
              </a:ext>
            </a:extLst>
          </p:cNvPr>
          <p:cNvSpPr txBox="1"/>
          <p:nvPr/>
        </p:nvSpPr>
        <p:spPr>
          <a:xfrm>
            <a:off x="521532" y="96940"/>
            <a:ext cx="10125777" cy="707886"/>
          </a:xfrm>
          <a:prstGeom prst="rect">
            <a:avLst/>
          </a:prstGeom>
          <a:noFill/>
        </p:spPr>
        <p:txBody>
          <a:bodyPr wrap="square" rtlCol="0">
            <a:spAutoFit/>
          </a:bodyPr>
          <a:lstStyle/>
          <a:p>
            <a:pPr algn="ctr"/>
            <a:r>
              <a:rPr lang="en-US" sz="4000" b="1" u="sng" dirty="0">
                <a:latin typeface="Times New Roman" panose="02020603050405020304" pitchFamily="18" charset="0"/>
                <a:cs typeface="Times New Roman" panose="02020603050405020304" pitchFamily="18" charset="0"/>
              </a:rPr>
              <a:t>EXISTING ALTERNATIVES</a:t>
            </a:r>
            <a:endParaRPr lang="en-IN" sz="4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B3153AB-C732-6931-297E-0310BC0E10A4}"/>
              </a:ext>
            </a:extLst>
          </p:cNvPr>
          <p:cNvSpPr txBox="1"/>
          <p:nvPr/>
        </p:nvSpPr>
        <p:spPr>
          <a:xfrm>
            <a:off x="758387" y="1772833"/>
            <a:ext cx="2975814" cy="1815882"/>
          </a:xfrm>
          <a:prstGeom prst="rect">
            <a:avLst/>
          </a:prstGeom>
          <a:noFill/>
        </p:spPr>
        <p:txBody>
          <a:bodyPr wrap="square">
            <a:spAutoFit/>
          </a:bodyPr>
          <a:lstStyle/>
          <a:p>
            <a:pPr marL="285750" indent="-285750" algn="just">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 Their focus is more on traditional home-cooked meals </a:t>
            </a:r>
            <a:endParaRPr lang="en-US" sz="16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Their target audience is those with a full schedule and no time to prepare their own meal.</a:t>
            </a:r>
            <a:endParaRPr lang="en-IN" sz="1600" b="1"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8E981F9-D4B2-10C3-83C7-D10926986384}"/>
              </a:ext>
            </a:extLst>
          </p:cNvPr>
          <p:cNvSpPr txBox="1"/>
          <p:nvPr/>
        </p:nvSpPr>
        <p:spPr>
          <a:xfrm>
            <a:off x="1139991" y="1249613"/>
            <a:ext cx="2230131" cy="400110"/>
          </a:xfrm>
          <a:prstGeom prst="rect">
            <a:avLst/>
          </a:prstGeom>
          <a:noFill/>
        </p:spPr>
        <p:txBody>
          <a:bodyPr wrap="square">
            <a:spAutoFit/>
          </a:bodyPr>
          <a:lstStyle/>
          <a:p>
            <a:pPr algn="l"/>
            <a:r>
              <a:rPr lang="en-IN" sz="2000" b="1" i="0" dirty="0">
                <a:solidFill>
                  <a:srgbClr val="852020"/>
                </a:solidFill>
                <a:effectLst/>
                <a:latin typeface="Times New Roman" panose="02020603050405020304" pitchFamily="18" charset="0"/>
                <a:cs typeface="Times New Roman" panose="02020603050405020304" pitchFamily="18" charset="0"/>
              </a:rPr>
              <a:t>Watscooking</a:t>
            </a:r>
          </a:p>
        </p:txBody>
      </p:sp>
      <p:sp>
        <p:nvSpPr>
          <p:cNvPr id="9" name="TextBox 8">
            <a:extLst>
              <a:ext uri="{FF2B5EF4-FFF2-40B4-BE49-F238E27FC236}">
                <a16:creationId xmlns:a16="http://schemas.microsoft.com/office/drawing/2014/main" id="{13B63F05-56E9-5F97-79DB-1FC993046538}"/>
              </a:ext>
            </a:extLst>
          </p:cNvPr>
          <p:cNvSpPr txBox="1"/>
          <p:nvPr/>
        </p:nvSpPr>
        <p:spPr>
          <a:xfrm>
            <a:off x="4693418" y="1311168"/>
            <a:ext cx="2052587" cy="400110"/>
          </a:xfrm>
          <a:prstGeom prst="rect">
            <a:avLst/>
          </a:prstGeom>
          <a:noFill/>
        </p:spPr>
        <p:txBody>
          <a:bodyPr wrap="square">
            <a:spAutoFit/>
          </a:bodyPr>
          <a:lstStyle/>
          <a:p>
            <a:pPr algn="l"/>
            <a:r>
              <a:rPr lang="en-IN" sz="2000" b="1" i="0" dirty="0">
                <a:solidFill>
                  <a:srgbClr val="852020"/>
                </a:solidFill>
                <a:effectLst/>
                <a:latin typeface="Times New Roman" panose="02020603050405020304" pitchFamily="18" charset="0"/>
                <a:cs typeface="Times New Roman" panose="02020603050405020304" pitchFamily="18" charset="0"/>
              </a:rPr>
              <a:t>HomeCooked</a:t>
            </a:r>
          </a:p>
        </p:txBody>
      </p:sp>
      <p:sp>
        <p:nvSpPr>
          <p:cNvPr id="11" name="TextBox 10">
            <a:extLst>
              <a:ext uri="{FF2B5EF4-FFF2-40B4-BE49-F238E27FC236}">
                <a16:creationId xmlns:a16="http://schemas.microsoft.com/office/drawing/2014/main" id="{8F3F7DE6-6079-F556-1F4C-E19604C38FA0}"/>
              </a:ext>
            </a:extLst>
          </p:cNvPr>
          <p:cNvSpPr txBox="1"/>
          <p:nvPr/>
        </p:nvSpPr>
        <p:spPr>
          <a:xfrm>
            <a:off x="4329339" y="1772833"/>
            <a:ext cx="2780744" cy="1323439"/>
          </a:xfrm>
          <a:prstGeom prst="rect">
            <a:avLst/>
          </a:prstGeom>
          <a:noFill/>
        </p:spPr>
        <p:txBody>
          <a:bodyPr wrap="square">
            <a:spAutoFit/>
          </a:bodyPr>
          <a:lstStyle/>
          <a:p>
            <a:pPr marL="285750" indent="-285750" algn="just">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Based and operating in the UK They offer quality dishes prepared with the highest standards of hygiene. </a:t>
            </a:r>
            <a:endParaRPr lang="en-IN" sz="16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928D80F-CDE0-D79A-8801-AAB0D205360D}"/>
              </a:ext>
            </a:extLst>
          </p:cNvPr>
          <p:cNvSpPr txBox="1"/>
          <p:nvPr/>
        </p:nvSpPr>
        <p:spPr>
          <a:xfrm>
            <a:off x="8410074" y="1311168"/>
            <a:ext cx="1879332" cy="400110"/>
          </a:xfrm>
          <a:prstGeom prst="rect">
            <a:avLst/>
          </a:prstGeom>
          <a:noFill/>
        </p:spPr>
        <p:txBody>
          <a:bodyPr wrap="square">
            <a:spAutoFit/>
          </a:bodyPr>
          <a:lstStyle/>
          <a:p>
            <a:pPr algn="l"/>
            <a:r>
              <a:rPr lang="en-IN" sz="2000" b="1" i="0" dirty="0">
                <a:solidFill>
                  <a:srgbClr val="852020"/>
                </a:solidFill>
                <a:effectLst/>
                <a:latin typeface="Times New Roman" panose="02020603050405020304" pitchFamily="18" charset="0"/>
                <a:cs typeface="Times New Roman" panose="02020603050405020304" pitchFamily="18" charset="0"/>
              </a:rPr>
              <a:t>HomeFoodi</a:t>
            </a:r>
          </a:p>
        </p:txBody>
      </p:sp>
      <p:sp>
        <p:nvSpPr>
          <p:cNvPr id="15" name="TextBox 14">
            <a:extLst>
              <a:ext uri="{FF2B5EF4-FFF2-40B4-BE49-F238E27FC236}">
                <a16:creationId xmlns:a16="http://schemas.microsoft.com/office/drawing/2014/main" id="{6E2709BC-D159-5857-9686-AFF63E264B00}"/>
              </a:ext>
            </a:extLst>
          </p:cNvPr>
          <p:cNvSpPr txBox="1"/>
          <p:nvPr/>
        </p:nvSpPr>
        <p:spPr>
          <a:xfrm>
            <a:off x="8069300" y="1772833"/>
            <a:ext cx="2560484" cy="1077218"/>
          </a:xfrm>
          <a:prstGeom prst="rect">
            <a:avLst/>
          </a:prstGeom>
          <a:noFill/>
        </p:spPr>
        <p:txBody>
          <a:bodyPr wrap="square">
            <a:spAutoFit/>
          </a:bodyPr>
          <a:lstStyle/>
          <a:p>
            <a:pPr marL="285750" indent="-285750" algn="just">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HomeFoodi’s aim is to make that experience affordable, accessible, and appetizing. </a:t>
            </a:r>
            <a:endParaRPr lang="en-IN"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139991" y="3750168"/>
            <a:ext cx="1473480" cy="400110"/>
          </a:xfrm>
          <a:prstGeom prst="rect">
            <a:avLst/>
          </a:prstGeom>
        </p:spPr>
        <p:txBody>
          <a:bodyPr wrap="none">
            <a:spAutoFit/>
          </a:bodyPr>
          <a:lstStyle/>
          <a:p>
            <a:r>
              <a:rPr lang="en-IN" sz="2000" b="1" dirty="0">
                <a:solidFill>
                  <a:srgbClr val="852020"/>
                </a:solidFill>
                <a:latin typeface="Times New Roman" panose="02020603050405020304" pitchFamily="18" charset="0"/>
                <a:cs typeface="Times New Roman" panose="02020603050405020304" pitchFamily="18" charset="0"/>
              </a:rPr>
              <a:t>Masala Box</a:t>
            </a:r>
          </a:p>
        </p:txBody>
      </p:sp>
      <p:sp>
        <p:nvSpPr>
          <p:cNvPr id="10" name="Rectangle 9"/>
          <p:cNvSpPr/>
          <p:nvPr/>
        </p:nvSpPr>
        <p:spPr>
          <a:xfrm>
            <a:off x="5037857" y="3750168"/>
            <a:ext cx="2116285" cy="400110"/>
          </a:xfrm>
          <a:prstGeom prst="rect">
            <a:avLst/>
          </a:prstGeom>
        </p:spPr>
        <p:txBody>
          <a:bodyPr wrap="none">
            <a:spAutoFit/>
          </a:bodyPr>
          <a:lstStyle/>
          <a:p>
            <a:r>
              <a:rPr lang="en-IN" sz="2000" b="1" dirty="0">
                <a:solidFill>
                  <a:srgbClr val="852020"/>
                </a:solidFill>
                <a:latin typeface="Times New Roman" panose="02020603050405020304" pitchFamily="18" charset="0"/>
                <a:cs typeface="Times New Roman" panose="02020603050405020304" pitchFamily="18" charset="0"/>
              </a:rPr>
              <a:t>Corporate </a:t>
            </a:r>
            <a:r>
              <a:rPr lang="en-IN" sz="2000" b="1" dirty="0" err="1">
                <a:solidFill>
                  <a:srgbClr val="852020"/>
                </a:solidFill>
                <a:latin typeface="Times New Roman" panose="02020603050405020304" pitchFamily="18" charset="0"/>
                <a:cs typeface="Times New Roman" panose="02020603050405020304" pitchFamily="18" charset="0"/>
              </a:rPr>
              <a:t>Dhaba</a:t>
            </a:r>
            <a:endParaRPr lang="en-IN" sz="2000" b="1" dirty="0">
              <a:solidFill>
                <a:srgbClr val="85202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8879657" y="3742243"/>
            <a:ext cx="1260281" cy="400110"/>
          </a:xfrm>
          <a:prstGeom prst="rect">
            <a:avLst/>
          </a:prstGeom>
        </p:spPr>
        <p:txBody>
          <a:bodyPr wrap="none">
            <a:spAutoFit/>
          </a:bodyPr>
          <a:lstStyle/>
          <a:p>
            <a:r>
              <a:rPr lang="en-IN" sz="2000" b="1" dirty="0">
                <a:solidFill>
                  <a:srgbClr val="852020"/>
                </a:solidFill>
                <a:latin typeface="Times New Roman" panose="02020603050405020304" pitchFamily="18" charset="0"/>
                <a:cs typeface="Times New Roman" panose="02020603050405020304" pitchFamily="18" charset="0"/>
              </a:rPr>
              <a:t>Spice Box</a:t>
            </a:r>
          </a:p>
        </p:txBody>
      </p:sp>
      <p:sp>
        <p:nvSpPr>
          <p:cNvPr id="14" name="Rectangle 13"/>
          <p:cNvSpPr/>
          <p:nvPr/>
        </p:nvSpPr>
        <p:spPr>
          <a:xfrm>
            <a:off x="601088" y="4196719"/>
            <a:ext cx="3728251" cy="2062103"/>
          </a:xfrm>
          <a:prstGeom prst="rect">
            <a:avLst/>
          </a:prstGeom>
        </p:spPr>
        <p:txBody>
          <a:bodyPr wrap="square">
            <a:spAutoFit/>
          </a:bodyPr>
          <a:lstStyle/>
          <a:p>
            <a:pPr marL="285750" indent="-285750">
              <a:buFont typeface="Arial" panose="020B0604020202020204" pitchFamily="34" charset="0"/>
              <a:buChar char="•"/>
            </a:pPr>
            <a:r>
              <a:rPr lang="en-IN" sz="1600" b="1" dirty="0">
                <a:latin typeface="Times New Roman" panose="02020603050405020304" pitchFamily="18" charset="0"/>
                <a:ea typeface="Arial" panose="020B0604020202020204" pitchFamily="34" charset="0"/>
                <a:cs typeface="Times New Roman" panose="02020603050405020304" pitchFamily="18" charset="0"/>
              </a:rPr>
              <a:t>Masala Box blends cleanliness, accessibility, and financial security with the benefits of warm, fresh cuisine.</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Its USP is that you only need to establish preferences once, then promptly at mealtime, additive-free food keeps arriving on your table. </a:t>
            </a:r>
          </a:p>
        </p:txBody>
      </p:sp>
      <p:sp>
        <p:nvSpPr>
          <p:cNvPr id="16" name="Rectangle 15"/>
          <p:cNvSpPr/>
          <p:nvPr/>
        </p:nvSpPr>
        <p:spPr>
          <a:xfrm>
            <a:off x="4555762" y="4150278"/>
            <a:ext cx="3386455" cy="1815882"/>
          </a:xfrm>
          <a:prstGeom prst="rect">
            <a:avLst/>
          </a:prstGeom>
        </p:spPr>
        <p:txBody>
          <a:bodyPr wrap="square">
            <a:spAutoFit/>
          </a:bodyPr>
          <a:lstStyle/>
          <a:p>
            <a:pPr marL="285750" indent="-285750" algn="just">
              <a:buFont typeface="Arial" panose="020B0604020202020204" pitchFamily="34" charset="0"/>
              <a:buChar char="•"/>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In Delhi NCR, Corporate Dhaba offers delivery for lunch and dinner and has a tasty menu planned out for the week.</a:t>
            </a:r>
          </a:p>
          <a:p>
            <a:pPr marL="285750" indent="-285750" algn="just">
              <a:buFont typeface="Arial" panose="020B0604020202020204" pitchFamily="34" charset="0"/>
              <a:buChar char="•"/>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It holds that meals should be healthful, hygienic, enticing, and enjoyable.</a:t>
            </a:r>
            <a:endParaRPr lang="en-IN" sz="16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8304802" y="4150278"/>
            <a:ext cx="2892116" cy="1815882"/>
          </a:xfrm>
          <a:prstGeom prst="rect">
            <a:avLst/>
          </a:prstGeom>
        </p:spPr>
        <p:txBody>
          <a:bodyPr wrap="square">
            <a:spAutoFit/>
          </a:bodyPr>
          <a:lstStyle/>
          <a:p>
            <a:pPr marL="285750" indent="-285750" algn="just">
              <a:buFont typeface="Arial" panose="020B0604020202020204" pitchFamily="34" charset="0"/>
              <a:buChar char="•"/>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Ordering food on the website should take less than two minutes. </a:t>
            </a:r>
          </a:p>
          <a:p>
            <a:pPr marL="285750" indent="-285750" algn="just">
              <a:buFont typeface="Arial" panose="020B0604020202020204" pitchFamily="34" charset="0"/>
              <a:buChar char="•"/>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They have a policy of cancellation, and credits are returned to users' wallets.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79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 y="-8709"/>
            <a:ext cx="12192000" cy="6858000"/>
          </a:xfrm>
          <a:prstGeom prst="rect">
            <a:avLst/>
          </a:prstGeom>
        </p:spPr>
      </p:pic>
      <p:sp>
        <p:nvSpPr>
          <p:cNvPr id="4" name="TextBox 3">
            <a:extLst>
              <a:ext uri="{FF2B5EF4-FFF2-40B4-BE49-F238E27FC236}">
                <a16:creationId xmlns:a16="http://schemas.microsoft.com/office/drawing/2014/main" id="{EB7F87CE-BDC1-128E-FC81-319BDBF8E442}"/>
              </a:ext>
            </a:extLst>
          </p:cNvPr>
          <p:cNvSpPr txBox="1"/>
          <p:nvPr/>
        </p:nvSpPr>
        <p:spPr>
          <a:xfrm>
            <a:off x="726805" y="0"/>
            <a:ext cx="10125777"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TECHNOLOGY USED </a:t>
            </a:r>
          </a:p>
        </p:txBody>
      </p:sp>
      <p:sp>
        <p:nvSpPr>
          <p:cNvPr id="6" name="TextBox 5">
            <a:extLst>
              <a:ext uri="{FF2B5EF4-FFF2-40B4-BE49-F238E27FC236}">
                <a16:creationId xmlns:a16="http://schemas.microsoft.com/office/drawing/2014/main" id="{C78CAB37-A383-21B8-1C03-6507EE649EB0}"/>
              </a:ext>
            </a:extLst>
          </p:cNvPr>
          <p:cNvSpPr txBox="1"/>
          <p:nvPr/>
        </p:nvSpPr>
        <p:spPr>
          <a:xfrm>
            <a:off x="9419167" y="4093420"/>
            <a:ext cx="286683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DATABASE</a:t>
            </a:r>
            <a:endParaRPr lang="en-IN" sz="1800" b="1" u="sng" kern="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4E1684-FBAF-0536-052D-B16DACE6CE49}"/>
              </a:ext>
            </a:extLst>
          </p:cNvPr>
          <p:cNvSpPr txBox="1"/>
          <p:nvPr/>
        </p:nvSpPr>
        <p:spPr>
          <a:xfrm>
            <a:off x="590162" y="4278086"/>
            <a:ext cx="186379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b="1" u="sng" dirty="0">
                <a:latin typeface="Times New Roman" panose="02020603050405020304" pitchFamily="18" charset="0"/>
                <a:cs typeface="Times New Roman" panose="02020603050405020304" pitchFamily="18" charset="0"/>
              </a:rPr>
              <a:t>TECH STACK</a:t>
            </a:r>
            <a:r>
              <a:rPr lang="en-IN" sz="1800" b="1" u="sng" kern="12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1B6AEF26-5369-F77D-3A27-8024EC08DBB6}"/>
              </a:ext>
            </a:extLst>
          </p:cNvPr>
          <p:cNvSpPr txBox="1"/>
          <p:nvPr/>
        </p:nvSpPr>
        <p:spPr>
          <a:xfrm>
            <a:off x="431541" y="1421173"/>
            <a:ext cx="3076770" cy="646331"/>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LOCATION WISE PROVIDERS</a:t>
            </a:r>
          </a:p>
        </p:txBody>
      </p:sp>
      <p:sp>
        <p:nvSpPr>
          <p:cNvPr id="12" name="TextBox 11">
            <a:extLst>
              <a:ext uri="{FF2B5EF4-FFF2-40B4-BE49-F238E27FC236}">
                <a16:creationId xmlns:a16="http://schemas.microsoft.com/office/drawing/2014/main" id="{CECB1616-3E87-4913-6B5C-DD92C8047A48}"/>
              </a:ext>
            </a:extLst>
          </p:cNvPr>
          <p:cNvSpPr txBox="1"/>
          <p:nvPr/>
        </p:nvSpPr>
        <p:spPr>
          <a:xfrm>
            <a:off x="9419167" y="1318050"/>
            <a:ext cx="2292998" cy="646331"/>
          </a:xfrm>
          <a:prstGeom prst="rect">
            <a:avLst/>
          </a:prstGeom>
          <a:noFill/>
        </p:spPr>
        <p:txBody>
          <a:bodyPr wrap="square">
            <a:spAutoFit/>
          </a:bodyPr>
          <a:lstStyle/>
          <a:p>
            <a:pPr lvl="0" defTabSz="622300">
              <a:spcBef>
                <a:spcPct val="0"/>
              </a:spcBef>
              <a:spcAft>
                <a:spcPct val="35000"/>
              </a:spcAft>
            </a:pPr>
            <a:r>
              <a:rPr lang="en-US" b="1" u="sng" dirty="0">
                <a:latin typeface="Times New Roman" panose="02020603050405020304" pitchFamily="18" charset="0"/>
                <a:cs typeface="Times New Roman" panose="02020603050405020304" pitchFamily="18" charset="0"/>
              </a:rPr>
              <a:t>Recommendation  System</a:t>
            </a:r>
            <a:endParaRPr lang="en-IN" sz="1800" b="1" u="sng" kern="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7584A30-A083-3AB3-74B5-A8E934E9506F}"/>
              </a:ext>
            </a:extLst>
          </p:cNvPr>
          <p:cNvSpPr txBox="1"/>
          <p:nvPr/>
        </p:nvSpPr>
        <p:spPr>
          <a:xfrm>
            <a:off x="185446" y="2029210"/>
            <a:ext cx="3322865" cy="1583510"/>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sz="1700" dirty="0"/>
              <a:t>T</a:t>
            </a:r>
            <a:r>
              <a:rPr lang="en-US" sz="1700" kern="1200" dirty="0"/>
              <a:t>o connect customers with cooks in their local area</a:t>
            </a:r>
          </a:p>
          <a:p>
            <a:pPr marL="285750" indent="-285750" defTabSz="622300">
              <a:spcBef>
                <a:spcPct val="0"/>
              </a:spcBef>
              <a:spcAft>
                <a:spcPts val="614"/>
              </a:spcAft>
              <a:buFont typeface="Arial" panose="020B0604020202020204" pitchFamily="34" charset="0"/>
              <a:buChar char="•"/>
            </a:pPr>
            <a:r>
              <a:rPr lang="en-US" sz="1700" kern="1200" dirty="0"/>
              <a:t>faster and more efficient delivery, fresher food </a:t>
            </a:r>
          </a:p>
          <a:p>
            <a:pPr marL="285750" indent="-285750" defTabSz="622300">
              <a:spcBef>
                <a:spcPct val="0"/>
              </a:spcBef>
              <a:spcAft>
                <a:spcPts val="614"/>
              </a:spcAft>
              <a:buFont typeface="Arial" panose="020B0604020202020204" pitchFamily="34" charset="0"/>
              <a:buChar char="•"/>
            </a:pPr>
            <a:r>
              <a:rPr lang="en-US" sz="1700" kern="1200" dirty="0"/>
              <a:t>lower delivery costs</a:t>
            </a:r>
          </a:p>
        </p:txBody>
      </p:sp>
      <p:sp>
        <p:nvSpPr>
          <p:cNvPr id="16" name="TextBox 15">
            <a:extLst>
              <a:ext uri="{FF2B5EF4-FFF2-40B4-BE49-F238E27FC236}">
                <a16:creationId xmlns:a16="http://schemas.microsoft.com/office/drawing/2014/main" id="{473699BC-4E4C-E545-1DDD-5EFC09CBFD40}"/>
              </a:ext>
            </a:extLst>
          </p:cNvPr>
          <p:cNvSpPr txBox="1"/>
          <p:nvPr/>
        </p:nvSpPr>
        <p:spPr>
          <a:xfrm>
            <a:off x="9284348" y="1955911"/>
            <a:ext cx="2722206" cy="1200329"/>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will recommend according to the </a:t>
            </a:r>
            <a:r>
              <a:rPr lang="en-US" b="1" dirty="0">
                <a:latin typeface="Times New Roman" panose="02020603050405020304" pitchFamily="18" charset="0"/>
                <a:cs typeface="Times New Roman" panose="02020603050405020304" pitchFamily="18" charset="0"/>
              </a:rPr>
              <a:t>customers reviews and views</a:t>
            </a:r>
            <a:r>
              <a:rPr lang="en-US" dirty="0">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A067B74A-DADB-D79F-3D25-8860478BC873}"/>
              </a:ext>
            </a:extLst>
          </p:cNvPr>
          <p:cNvSpPr txBox="1"/>
          <p:nvPr/>
        </p:nvSpPr>
        <p:spPr>
          <a:xfrm>
            <a:off x="9284348" y="4740511"/>
            <a:ext cx="2927480" cy="1020279"/>
          </a:xfrm>
          <a:prstGeom prst="rect">
            <a:avLst/>
          </a:prstGeom>
          <a:noFill/>
        </p:spPr>
        <p:txBody>
          <a:bodyPr wrap="square">
            <a:spAutoFit/>
          </a:bodyPr>
          <a:lstStyle/>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 SQL</a:t>
            </a:r>
          </a:p>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for tiffin service and login are used</a:t>
            </a:r>
            <a:endParaRPr lang="en-US" sz="1800" kern="1200" dirty="0"/>
          </a:p>
        </p:txBody>
      </p:sp>
      <p:sp>
        <p:nvSpPr>
          <p:cNvPr id="20" name="TextBox 19">
            <a:extLst>
              <a:ext uri="{FF2B5EF4-FFF2-40B4-BE49-F238E27FC236}">
                <a16:creationId xmlns:a16="http://schemas.microsoft.com/office/drawing/2014/main" id="{D68C0CAB-80BB-CC56-061F-CA228F9011A7}"/>
              </a:ext>
            </a:extLst>
          </p:cNvPr>
          <p:cNvSpPr txBox="1"/>
          <p:nvPr/>
        </p:nvSpPr>
        <p:spPr>
          <a:xfrm>
            <a:off x="485775" y="4857472"/>
            <a:ext cx="2722206"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React.js (Frontend)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NodeJS, Express and Python (Backend)</a:t>
            </a:r>
          </a:p>
          <a:p>
            <a:pPr marL="285750" indent="-285750" defTabSz="622300">
              <a:spcBef>
                <a:spcPct val="0"/>
              </a:spcBef>
              <a:spcAft>
                <a:spcPts val="614"/>
              </a:spcAft>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1655" y="1665775"/>
            <a:ext cx="892084" cy="890300"/>
          </a:xfrm>
          <a:prstGeom prst="rect">
            <a:avLst/>
          </a:prstGeom>
        </p:spPr>
      </p:pic>
      <p:pic>
        <p:nvPicPr>
          <p:cNvPr id="2" name="Picture 2">
            <a:extLst>
              <a:ext uri="{FF2B5EF4-FFF2-40B4-BE49-F238E27FC236}">
                <a16:creationId xmlns:a16="http://schemas.microsoft.com/office/drawing/2014/main" id="{F1651588-F937-C1BC-CD4C-357CE6396CB2}"/>
              </a:ext>
            </a:extLst>
          </p:cNvPr>
          <p:cNvPicPr>
            <a:picLocks noChangeAspect="1" noChangeArrowheads="1"/>
          </p:cNvPicPr>
          <p:nvPr/>
        </p:nvPicPr>
        <p:blipFill>
          <a:blip r:embed="rId4"/>
          <a:srcRect/>
          <a:stretch>
            <a:fillRect/>
          </a:stretch>
        </p:blipFill>
        <p:spPr bwMode="auto">
          <a:xfrm>
            <a:off x="0" y="-1"/>
            <a:ext cx="12192000" cy="6858000"/>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46BD8024-3EC9-2CD9-A3F4-57587837779D}"/>
              </a:ext>
            </a:extLst>
          </p:cNvPr>
          <p:cNvSpPr txBox="1"/>
          <p:nvPr/>
        </p:nvSpPr>
        <p:spPr>
          <a:xfrm>
            <a:off x="2512149" y="268604"/>
            <a:ext cx="6641431"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CHANNELS</a:t>
            </a:r>
            <a:r>
              <a:rPr lang="en-US" dirty="0"/>
              <a:t> </a:t>
            </a:r>
            <a:endParaRPr lang="en-IN" dirty="0"/>
          </a:p>
        </p:txBody>
      </p:sp>
      <p:sp>
        <p:nvSpPr>
          <p:cNvPr id="7" name="직사각형 113">
            <a:extLst>
              <a:ext uri="{FF2B5EF4-FFF2-40B4-BE49-F238E27FC236}">
                <a16:creationId xmlns:a16="http://schemas.microsoft.com/office/drawing/2014/main" id="{C90DA5C9-D7E5-9E6C-48FF-CACFF6011DBB}"/>
              </a:ext>
            </a:extLst>
          </p:cNvPr>
          <p:cNvSpPr>
            <a:spLocks noChangeArrowheads="1"/>
          </p:cNvSpPr>
          <p:nvPr/>
        </p:nvSpPr>
        <p:spPr bwMode="auto">
          <a:xfrm>
            <a:off x="1085802" y="1582342"/>
            <a:ext cx="1905712" cy="1354217"/>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WEBSITE</a:t>
            </a:r>
          </a:p>
          <a:p>
            <a:pPr algn="ctr"/>
            <a:r>
              <a:rPr lang="en-US" altLang="ko-KR" sz="1600" b="1" dirty="0">
                <a:solidFill>
                  <a:schemeClr val="bg1"/>
                </a:solidFill>
                <a:latin typeface="Times New Roman" panose="02020603050405020304" pitchFamily="18" charset="0"/>
                <a:cs typeface="Times New Roman" panose="02020603050405020304" pitchFamily="18" charset="0"/>
              </a:rPr>
              <a:t>Website will be our main channel of communication and marketing</a:t>
            </a:r>
            <a:r>
              <a:rPr lang="en-US" altLang="ko-KR" sz="1400" b="1" dirty="0">
                <a:solidFill>
                  <a:schemeClr val="bg1"/>
                </a:solidFill>
                <a:cs typeface="Arial" charset="0"/>
              </a:rPr>
              <a:t>.</a:t>
            </a:r>
            <a:endParaRPr lang="ko-KR" altLang="en-US" sz="1400" dirty="0">
              <a:solidFill>
                <a:schemeClr val="bg1"/>
              </a:solidFill>
            </a:endParaRPr>
          </a:p>
        </p:txBody>
      </p:sp>
      <p:sp>
        <p:nvSpPr>
          <p:cNvPr id="9" name="직사각형 113">
            <a:extLst>
              <a:ext uri="{FF2B5EF4-FFF2-40B4-BE49-F238E27FC236}">
                <a16:creationId xmlns:a16="http://schemas.microsoft.com/office/drawing/2014/main" id="{7AB9FB4C-85F0-5AAF-7BE8-BC87AEE8A86B}"/>
              </a:ext>
            </a:extLst>
          </p:cNvPr>
          <p:cNvSpPr>
            <a:spLocks noChangeArrowheads="1"/>
          </p:cNvSpPr>
          <p:nvPr/>
        </p:nvSpPr>
        <p:spPr bwMode="auto">
          <a:xfrm>
            <a:off x="1085802" y="3428999"/>
            <a:ext cx="2407092" cy="1846659"/>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SOCIAL MEDIA</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We will use social media platform to connect with our consumer segments, this will build our brand and increase our sales.</a:t>
            </a:r>
            <a:endParaRPr lang="ko-KR" altLang="en-US" sz="1600" dirty="0">
              <a:latin typeface="Times New Roman" panose="02020603050405020304" pitchFamily="18" charset="0"/>
              <a:cs typeface="Times New Roman" panose="02020603050405020304" pitchFamily="18" charset="0"/>
            </a:endParaRPr>
          </a:p>
        </p:txBody>
      </p:sp>
      <p:sp>
        <p:nvSpPr>
          <p:cNvPr id="11" name="직사각형 113">
            <a:extLst>
              <a:ext uri="{FF2B5EF4-FFF2-40B4-BE49-F238E27FC236}">
                <a16:creationId xmlns:a16="http://schemas.microsoft.com/office/drawing/2014/main" id="{2ACB80A8-121E-9D53-E24E-6426BD3BDF04}"/>
              </a:ext>
            </a:extLst>
          </p:cNvPr>
          <p:cNvSpPr>
            <a:spLocks noChangeArrowheads="1"/>
          </p:cNvSpPr>
          <p:nvPr/>
        </p:nvSpPr>
        <p:spPr bwMode="auto">
          <a:xfrm>
            <a:off x="3743346" y="1624892"/>
            <a:ext cx="3047897" cy="1631216"/>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OFFLINE MARKETING</a:t>
            </a:r>
          </a:p>
          <a:p>
            <a:pPr algn="ctr"/>
            <a:endParaRPr lang="en-US" altLang="ko-KR" b="1" u="sng"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Putting up posters, flyers, brochures and ads in public places like supermarkets, bus-stops, and universities</a:t>
            </a:r>
            <a:endParaRPr lang="ko-KR" altLang="en-US" sz="1600" b="1" dirty="0">
              <a:latin typeface="Times New Roman" panose="02020603050405020304" pitchFamily="18" charset="0"/>
              <a:cs typeface="Times New Roman" panose="02020603050405020304" pitchFamily="18" charset="0"/>
            </a:endParaRPr>
          </a:p>
        </p:txBody>
      </p:sp>
      <p:sp>
        <p:nvSpPr>
          <p:cNvPr id="15" name="직사각형 113">
            <a:extLst>
              <a:ext uri="{FF2B5EF4-FFF2-40B4-BE49-F238E27FC236}">
                <a16:creationId xmlns:a16="http://schemas.microsoft.com/office/drawing/2014/main" id="{14DFCD01-C749-3D82-0EE7-27364C6197A6}"/>
              </a:ext>
            </a:extLst>
          </p:cNvPr>
          <p:cNvSpPr>
            <a:spLocks noChangeArrowheads="1"/>
          </p:cNvSpPr>
          <p:nvPr/>
        </p:nvSpPr>
        <p:spPr bwMode="auto">
          <a:xfrm>
            <a:off x="4071580" y="3571115"/>
            <a:ext cx="2920026" cy="1661993"/>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REFERRAL MARKETING</a:t>
            </a:r>
          </a:p>
          <a:p>
            <a:pPr algn="ctr"/>
            <a:endParaRPr lang="en-US" altLang="ko-KR" b="1" u="sng" dirty="0">
              <a:solidFill>
                <a:schemeClr val="bg1"/>
              </a:solidFill>
              <a:latin typeface="Times New Roman" panose="02020603050405020304" pitchFamily="18" charset="0"/>
              <a:cs typeface="Times New Roman" panose="02020603050405020304" pitchFamily="18" charset="0"/>
            </a:endParaRPr>
          </a:p>
          <a:p>
            <a:pPr algn="ctr"/>
            <a:r>
              <a:rPr lang="en-US" altLang="ko-KR" sz="1600" b="1" dirty="0">
                <a:solidFill>
                  <a:schemeClr val="bg1"/>
                </a:solidFill>
                <a:latin typeface="Times New Roman" panose="02020603050405020304" pitchFamily="18" charset="0"/>
                <a:cs typeface="Times New Roman" panose="02020603050405020304" pitchFamily="18" charset="0"/>
              </a:rPr>
              <a:t>Encouraging existing customers to refer their friends and family to the website.</a:t>
            </a:r>
            <a:endParaRPr lang="ko-KR" altLang="en-US" sz="1400" dirty="0">
              <a:solidFill>
                <a:schemeClr val="bg1"/>
              </a:solidFill>
            </a:endParaRPr>
          </a:p>
        </p:txBody>
      </p:sp>
      <p:sp>
        <p:nvSpPr>
          <p:cNvPr id="17" name="직사각형 113">
            <a:extLst>
              <a:ext uri="{FF2B5EF4-FFF2-40B4-BE49-F238E27FC236}">
                <a16:creationId xmlns:a16="http://schemas.microsoft.com/office/drawing/2014/main" id="{8C4E89BF-72A2-75F9-6394-9CEC8F1AF232}"/>
              </a:ext>
            </a:extLst>
          </p:cNvPr>
          <p:cNvSpPr>
            <a:spLocks noChangeArrowheads="1"/>
          </p:cNvSpPr>
          <p:nvPr/>
        </p:nvSpPr>
        <p:spPr bwMode="auto">
          <a:xfrm>
            <a:off x="7543075" y="1598266"/>
            <a:ext cx="2844445" cy="1600438"/>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EMAIL MARKETING</a:t>
            </a:r>
          </a:p>
          <a:p>
            <a:pPr algn="ctr"/>
            <a:r>
              <a:rPr lang="en-US" altLang="ko-KR" sz="1600" b="1" dirty="0">
                <a:solidFill>
                  <a:schemeClr val="bg1"/>
                </a:solidFill>
                <a:latin typeface="Times New Roman" panose="02020603050405020304" pitchFamily="18" charset="0"/>
                <a:cs typeface="Times New Roman" panose="02020603050405020304" pitchFamily="18" charset="0"/>
              </a:rPr>
              <a:t>Sending out newsletters, promotional offers and updates to customers who have subscribed to the website's email list.</a:t>
            </a:r>
            <a:endParaRPr lang="ko-KR" altLang="en-US" sz="1400" dirty="0">
              <a:solidFill>
                <a:schemeClr val="bg1"/>
              </a:solidFill>
            </a:endParaRPr>
          </a:p>
        </p:txBody>
      </p:sp>
      <p:sp>
        <p:nvSpPr>
          <p:cNvPr id="19" name="직사각형 113">
            <a:extLst>
              <a:ext uri="{FF2B5EF4-FFF2-40B4-BE49-F238E27FC236}">
                <a16:creationId xmlns:a16="http://schemas.microsoft.com/office/drawing/2014/main" id="{994CE4EE-B01A-2C19-9E24-A1187898C949}"/>
              </a:ext>
            </a:extLst>
          </p:cNvPr>
          <p:cNvSpPr>
            <a:spLocks noChangeArrowheads="1"/>
          </p:cNvSpPr>
          <p:nvPr/>
        </p:nvSpPr>
        <p:spPr bwMode="auto">
          <a:xfrm>
            <a:off x="7761750" y="3478781"/>
            <a:ext cx="3257703" cy="1600438"/>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ONLINE ADVERTISING</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Running targeted ads on search engines and social media to reach potential customers who are looking for food delivery services.</a:t>
            </a:r>
            <a:endParaRPr lang="ko-KR" altLang="en-US" sz="1600" dirty="0">
              <a:latin typeface="Times New Roman" panose="02020603050405020304" pitchFamily="18" charset="0"/>
              <a:cs typeface="Times New Roman" panose="02020603050405020304" pitchFamily="18" charset="0"/>
            </a:endParaRPr>
          </a:p>
        </p:txBody>
      </p:sp>
      <p:pic>
        <p:nvPicPr>
          <p:cNvPr id="21" name="Picture 2">
            <a:extLst>
              <a:ext uri="{FF2B5EF4-FFF2-40B4-BE49-F238E27FC236}">
                <a16:creationId xmlns:a16="http://schemas.microsoft.com/office/drawing/2014/main" id="{60911253-3BB2-F4B8-5701-B861B7ADE270}"/>
              </a:ext>
            </a:extLst>
          </p:cNvPr>
          <p:cNvPicPr>
            <a:picLocks noChangeAspect="1" noChangeArrowheads="1"/>
          </p:cNvPicPr>
          <p:nvPr/>
        </p:nvPicPr>
        <p:blipFill>
          <a:blip r:embed="rId4"/>
          <a:srcRect/>
          <a:stretch>
            <a:fillRect/>
          </a:stretch>
        </p:blipFill>
        <p:spPr bwMode="auto">
          <a:xfrm>
            <a:off x="-33220" y="0"/>
            <a:ext cx="12242515" cy="6858000"/>
          </a:xfrm>
          <a:prstGeom prst="rect">
            <a:avLst/>
          </a:prstGeom>
          <a:noFill/>
          <a:ln w="9525">
            <a:noFill/>
            <a:miter lim="800000"/>
            <a:headEnd/>
            <a:tailEnd/>
          </a:ln>
          <a:effectLst/>
        </p:spPr>
      </p:pic>
      <p:sp>
        <p:nvSpPr>
          <p:cNvPr id="22" name="TextBox 21">
            <a:extLst>
              <a:ext uri="{FF2B5EF4-FFF2-40B4-BE49-F238E27FC236}">
                <a16:creationId xmlns:a16="http://schemas.microsoft.com/office/drawing/2014/main" id="{0D42440F-DF2C-8331-9E8D-23D09E2CDA33}"/>
              </a:ext>
            </a:extLst>
          </p:cNvPr>
          <p:cNvSpPr txBox="1"/>
          <p:nvPr/>
        </p:nvSpPr>
        <p:spPr>
          <a:xfrm>
            <a:off x="2026610" y="394636"/>
            <a:ext cx="7315200" cy="923330"/>
          </a:xfrm>
          <a:prstGeom prst="rect">
            <a:avLst/>
          </a:prstGeom>
          <a:noFill/>
        </p:spPr>
        <p:txBody>
          <a:bodyPr wrap="square" rtlCol="0">
            <a:spAutoFit/>
          </a:bodyPr>
          <a:lstStyle/>
          <a:p>
            <a:r>
              <a:rPr lang="en-US" sz="5400" b="1" u="sng" dirty="0">
                <a:latin typeface="Times New Roman" panose="02020603050405020304" pitchFamily="18" charset="0"/>
                <a:cs typeface="Times New Roman" panose="02020603050405020304" pitchFamily="18" charset="0"/>
              </a:rPr>
              <a:t>COST STRUCTURE </a:t>
            </a:r>
            <a:endParaRPr lang="en-IN" sz="5400" b="1" u="sng" dirty="0">
              <a:latin typeface="Times New Roman" panose="02020603050405020304" pitchFamily="18" charset="0"/>
              <a:cs typeface="Times New Roman" panose="02020603050405020304" pitchFamily="18" charset="0"/>
            </a:endParaRPr>
          </a:p>
        </p:txBody>
      </p:sp>
      <p:sp>
        <p:nvSpPr>
          <p:cNvPr id="23" name="Pie 5">
            <a:extLst>
              <a:ext uri="{FF2B5EF4-FFF2-40B4-BE49-F238E27FC236}">
                <a16:creationId xmlns:a16="http://schemas.microsoft.com/office/drawing/2014/main" id="{6669082D-F543-BC64-3694-44E0CD256649}"/>
              </a:ext>
            </a:extLst>
          </p:cNvPr>
          <p:cNvSpPr/>
          <p:nvPr/>
        </p:nvSpPr>
        <p:spPr>
          <a:xfrm rot="14400000">
            <a:off x="4085205" y="1966299"/>
            <a:ext cx="3704871" cy="3704871"/>
          </a:xfrm>
          <a:prstGeom prst="pie">
            <a:avLst>
              <a:gd name="adj1" fmla="val 0"/>
              <a:gd name="adj2" fmla="val 36333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4" name="Pie 6">
            <a:extLst>
              <a:ext uri="{FF2B5EF4-FFF2-40B4-BE49-F238E27FC236}">
                <a16:creationId xmlns:a16="http://schemas.microsoft.com/office/drawing/2014/main" id="{20E519BB-DC36-5CBE-FF85-90D3ED4B6C7A}"/>
              </a:ext>
            </a:extLst>
          </p:cNvPr>
          <p:cNvSpPr/>
          <p:nvPr/>
        </p:nvSpPr>
        <p:spPr>
          <a:xfrm rot="10800000">
            <a:off x="4076338" y="1965565"/>
            <a:ext cx="3704871" cy="3704871"/>
          </a:xfrm>
          <a:prstGeom prst="pie">
            <a:avLst>
              <a:gd name="adj1" fmla="val 0"/>
              <a:gd name="adj2" fmla="val 3633313"/>
            </a:avLst>
          </a:prstGeom>
          <a:solidFill>
            <a:srgbClr val="F48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5" name="Pie 4">
            <a:extLst>
              <a:ext uri="{FF2B5EF4-FFF2-40B4-BE49-F238E27FC236}">
                <a16:creationId xmlns:a16="http://schemas.microsoft.com/office/drawing/2014/main" id="{85A7BB8D-227C-DD4B-3753-436D7A738FE6}"/>
              </a:ext>
            </a:extLst>
          </p:cNvPr>
          <p:cNvSpPr/>
          <p:nvPr/>
        </p:nvSpPr>
        <p:spPr>
          <a:xfrm rot="7200000">
            <a:off x="4071063" y="1956773"/>
            <a:ext cx="3704871" cy="3704871"/>
          </a:xfrm>
          <a:prstGeom prst="pie">
            <a:avLst>
              <a:gd name="adj1" fmla="val 0"/>
              <a:gd name="adj2" fmla="val 363331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latin typeface="Times New Roman" panose="02020603050405020304" pitchFamily="18" charset="0"/>
              <a:cs typeface="Times New Roman" panose="02020603050405020304" pitchFamily="18" charset="0"/>
            </a:endParaRPr>
          </a:p>
        </p:txBody>
      </p:sp>
      <p:sp>
        <p:nvSpPr>
          <p:cNvPr id="26" name="Pie 3">
            <a:extLst>
              <a:ext uri="{FF2B5EF4-FFF2-40B4-BE49-F238E27FC236}">
                <a16:creationId xmlns:a16="http://schemas.microsoft.com/office/drawing/2014/main" id="{BE4031CA-4B39-7E3E-40E3-6B9FC520CCA9}"/>
              </a:ext>
            </a:extLst>
          </p:cNvPr>
          <p:cNvSpPr/>
          <p:nvPr/>
        </p:nvSpPr>
        <p:spPr>
          <a:xfrm rot="3600000">
            <a:off x="4071063" y="1947248"/>
            <a:ext cx="3704871" cy="3704871"/>
          </a:xfrm>
          <a:prstGeom prst="pie">
            <a:avLst>
              <a:gd name="adj1" fmla="val 0"/>
              <a:gd name="adj2" fmla="val 36333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7" name="Pie 2">
            <a:extLst>
              <a:ext uri="{FF2B5EF4-FFF2-40B4-BE49-F238E27FC236}">
                <a16:creationId xmlns:a16="http://schemas.microsoft.com/office/drawing/2014/main" id="{5171949E-5B77-11FF-E04F-AC181EDC774B}"/>
              </a:ext>
            </a:extLst>
          </p:cNvPr>
          <p:cNvSpPr/>
          <p:nvPr/>
        </p:nvSpPr>
        <p:spPr>
          <a:xfrm>
            <a:off x="4032679" y="1947247"/>
            <a:ext cx="3704871" cy="3704871"/>
          </a:xfrm>
          <a:prstGeom prst="pie">
            <a:avLst>
              <a:gd name="adj1" fmla="val 21547247"/>
              <a:gd name="adj2" fmla="val 364920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69BB888B-D8D7-408D-0C83-410F0D99519B}"/>
              </a:ext>
            </a:extLst>
          </p:cNvPr>
          <p:cNvSpPr/>
          <p:nvPr/>
        </p:nvSpPr>
        <p:spPr>
          <a:xfrm>
            <a:off x="4991731" y="2803411"/>
            <a:ext cx="2005267" cy="200526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E07DCCF-27BA-4D94-87AC-7D4CB86A15A0}"/>
              </a:ext>
            </a:extLst>
          </p:cNvPr>
          <p:cNvSpPr txBox="1"/>
          <p:nvPr/>
        </p:nvSpPr>
        <p:spPr>
          <a:xfrm>
            <a:off x="5704690" y="2881100"/>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3103EB2-2610-5D0F-FED5-0133814118BB}"/>
              </a:ext>
            </a:extLst>
          </p:cNvPr>
          <p:cNvSpPr txBox="1"/>
          <p:nvPr/>
        </p:nvSpPr>
        <p:spPr>
          <a:xfrm>
            <a:off x="5135963" y="3271630"/>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4669513-582C-3231-5E3B-9FD31EAD3EB7}"/>
              </a:ext>
            </a:extLst>
          </p:cNvPr>
          <p:cNvSpPr txBox="1"/>
          <p:nvPr/>
        </p:nvSpPr>
        <p:spPr>
          <a:xfrm>
            <a:off x="5135963" y="3876201"/>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6DC3144-6085-383F-1257-9CE2504F9411}"/>
              </a:ext>
            </a:extLst>
          </p:cNvPr>
          <p:cNvSpPr txBox="1"/>
          <p:nvPr/>
        </p:nvSpPr>
        <p:spPr>
          <a:xfrm>
            <a:off x="5704690" y="4237033"/>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EA892A02-2AA7-65E2-F2E9-D2BF07C4D592}"/>
              </a:ext>
            </a:extLst>
          </p:cNvPr>
          <p:cNvSpPr txBox="1"/>
          <p:nvPr/>
        </p:nvSpPr>
        <p:spPr>
          <a:xfrm>
            <a:off x="6284823" y="3876201"/>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5</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345A78A7-6490-BA22-760B-9A67397ACEAC}"/>
              </a:ext>
            </a:extLst>
          </p:cNvPr>
          <p:cNvSpPr/>
          <p:nvPr/>
        </p:nvSpPr>
        <p:spPr>
          <a:xfrm>
            <a:off x="8068474" y="3418634"/>
            <a:ext cx="98884" cy="9734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93659980-71FD-4E5F-BB20-C36186B7F59E}"/>
              </a:ext>
            </a:extLst>
          </p:cNvPr>
          <p:cNvGrpSpPr/>
          <p:nvPr/>
        </p:nvGrpSpPr>
        <p:grpSpPr>
          <a:xfrm>
            <a:off x="8223189" y="3279177"/>
            <a:ext cx="3075799" cy="1640959"/>
            <a:chOff x="6197007" y="1300360"/>
            <a:chExt cx="1509881" cy="1167417"/>
          </a:xfrm>
        </p:grpSpPr>
        <p:sp>
          <p:nvSpPr>
            <p:cNvPr id="36" name="TextBox 35">
              <a:extLst>
                <a:ext uri="{FF2B5EF4-FFF2-40B4-BE49-F238E27FC236}">
                  <a16:creationId xmlns:a16="http://schemas.microsoft.com/office/drawing/2014/main" id="{8302B29F-3903-21B6-6BA3-5C06916D3C75}"/>
                </a:ext>
              </a:extLst>
            </p:cNvPr>
            <p:cNvSpPr txBox="1"/>
            <p:nvPr/>
          </p:nvSpPr>
          <p:spPr>
            <a:xfrm>
              <a:off x="6213890" y="1300360"/>
              <a:ext cx="1492998" cy="503607"/>
            </a:xfrm>
            <a:prstGeom prst="rect">
              <a:avLst/>
            </a:prstGeom>
            <a:noFill/>
          </p:spPr>
          <p:txBody>
            <a:bodyPr wrap="square" rtlCol="0">
              <a:spAutoFit/>
            </a:bodyPr>
            <a:lstStyle/>
            <a:p>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APP AND WEBSITE DEVELOPMENT</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E64E06E-5551-5E83-B7FF-5BAE7BA05D26}"/>
                </a:ext>
              </a:extLst>
            </p:cNvPr>
            <p:cNvSpPr txBox="1"/>
            <p:nvPr/>
          </p:nvSpPr>
          <p:spPr>
            <a:xfrm>
              <a:off x="6197007" y="1745210"/>
              <a:ext cx="1492998" cy="722567"/>
            </a:xfrm>
            <a:prstGeom prst="rect">
              <a:avLst/>
            </a:prstGeom>
            <a:noFill/>
          </p:spPr>
          <p:txBody>
            <a:bodyPr wrap="square" rtlCol="0">
              <a:spAutoFit/>
            </a:bodyPr>
            <a:lstStyle/>
            <a:p>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5% of the cost will be spent of app development, website and marketing.</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38" name="Rectangle 37">
            <a:extLst>
              <a:ext uri="{FF2B5EF4-FFF2-40B4-BE49-F238E27FC236}">
                <a16:creationId xmlns:a16="http://schemas.microsoft.com/office/drawing/2014/main" id="{4C00871E-72C5-93A6-B833-6F823F7FF746}"/>
              </a:ext>
            </a:extLst>
          </p:cNvPr>
          <p:cNvSpPr/>
          <p:nvPr/>
        </p:nvSpPr>
        <p:spPr>
          <a:xfrm>
            <a:off x="7571427" y="5054142"/>
            <a:ext cx="98884" cy="9734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2B16DC1B-A93E-6B7F-6B54-328C1DBB2BFD}"/>
              </a:ext>
            </a:extLst>
          </p:cNvPr>
          <p:cNvGrpSpPr/>
          <p:nvPr/>
        </p:nvGrpSpPr>
        <p:grpSpPr>
          <a:xfrm>
            <a:off x="7754637" y="5082460"/>
            <a:ext cx="3041406" cy="984886"/>
            <a:chOff x="6210996" y="1433695"/>
            <a:chExt cx="1493001" cy="700671"/>
          </a:xfrm>
        </p:grpSpPr>
        <p:sp>
          <p:nvSpPr>
            <p:cNvPr id="40" name="TextBox 39">
              <a:extLst>
                <a:ext uri="{FF2B5EF4-FFF2-40B4-BE49-F238E27FC236}">
                  <a16:creationId xmlns:a16="http://schemas.microsoft.com/office/drawing/2014/main" id="{D3BAD313-E795-325B-5558-2D39AA738CE9}"/>
                </a:ext>
              </a:extLst>
            </p:cNvPr>
            <p:cNvSpPr txBox="1"/>
            <p:nvPr/>
          </p:nvSpPr>
          <p:spPr>
            <a:xfrm>
              <a:off x="6210999" y="1433695"/>
              <a:ext cx="1492998" cy="284648"/>
            </a:xfrm>
            <a:prstGeom prst="rect">
              <a:avLst/>
            </a:prstGeom>
            <a:noFill/>
          </p:spPr>
          <p:txBody>
            <a:bodyPr wrap="square" rtlCol="0">
              <a:spAutoFit/>
            </a:bodyPr>
            <a:lstStyle/>
            <a:p>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OTHERS</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74527DA-5753-5550-049B-0EC1FE08ECBE}"/>
                </a:ext>
              </a:extLst>
            </p:cNvPr>
            <p:cNvSpPr txBox="1"/>
            <p:nvPr/>
          </p:nvSpPr>
          <p:spPr>
            <a:xfrm>
              <a:off x="6210996" y="1630759"/>
              <a:ext cx="1492998" cy="503607"/>
            </a:xfrm>
            <a:prstGeom prst="rect">
              <a:avLst/>
            </a:prstGeom>
            <a:noFill/>
          </p:spPr>
          <p:txBody>
            <a:bodyPr wrap="square" rtlCol="0">
              <a:spAutoFit/>
            </a:bodyPr>
            <a:lstStyle/>
            <a:p>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5% All other miscellaneous needs to be taken care of.</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42" name="Rectangle 41">
            <a:extLst>
              <a:ext uri="{FF2B5EF4-FFF2-40B4-BE49-F238E27FC236}">
                <a16:creationId xmlns:a16="http://schemas.microsoft.com/office/drawing/2014/main" id="{FBE5AAB8-234B-3ADB-1647-3A89979006B8}"/>
              </a:ext>
            </a:extLst>
          </p:cNvPr>
          <p:cNvSpPr/>
          <p:nvPr/>
        </p:nvSpPr>
        <p:spPr>
          <a:xfrm>
            <a:off x="3983333" y="4495946"/>
            <a:ext cx="98884" cy="9734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DBE15A69-4B09-C57E-5F99-10FB8CB35C90}"/>
              </a:ext>
            </a:extLst>
          </p:cNvPr>
          <p:cNvGrpSpPr/>
          <p:nvPr/>
        </p:nvGrpSpPr>
        <p:grpSpPr>
          <a:xfrm>
            <a:off x="863682" y="4546105"/>
            <a:ext cx="3033234" cy="984886"/>
            <a:chOff x="6035581" y="1433695"/>
            <a:chExt cx="1575738" cy="700671"/>
          </a:xfrm>
        </p:grpSpPr>
        <p:sp>
          <p:nvSpPr>
            <p:cNvPr id="44" name="TextBox 43">
              <a:extLst>
                <a:ext uri="{FF2B5EF4-FFF2-40B4-BE49-F238E27FC236}">
                  <a16:creationId xmlns:a16="http://schemas.microsoft.com/office/drawing/2014/main" id="{78300B96-1150-C423-A80A-67D6CB39D329}"/>
                </a:ext>
              </a:extLst>
            </p:cNvPr>
            <p:cNvSpPr txBox="1"/>
            <p:nvPr/>
          </p:nvSpPr>
          <p:spPr>
            <a:xfrm>
              <a:off x="6118321" y="1433695"/>
              <a:ext cx="1492998" cy="284648"/>
            </a:xfrm>
            <a:prstGeom prst="rect">
              <a:avLst/>
            </a:prstGeom>
            <a:noFill/>
          </p:spPr>
          <p:txBody>
            <a:bodyPr wrap="square" rtlCol="0">
              <a:spAutoFit/>
            </a:bodyPr>
            <a:lstStyle/>
            <a:p>
              <a:pPr algn="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RANDOM CHECKS</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327D3797-11FC-BEF6-CDA3-723479648345}"/>
                </a:ext>
              </a:extLst>
            </p:cNvPr>
            <p:cNvSpPr txBox="1"/>
            <p:nvPr/>
          </p:nvSpPr>
          <p:spPr>
            <a:xfrm>
              <a:off x="6035581" y="1630759"/>
              <a:ext cx="1575733" cy="503607"/>
            </a:xfrm>
            <a:prstGeom prst="rect">
              <a:avLst/>
            </a:prstGeom>
            <a:noFill/>
          </p:spPr>
          <p:txBody>
            <a:bodyPr wrap="square" rtlCol="0">
              <a:spAutoFit/>
            </a:bodyPr>
            <a:lstStyle/>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10% to be paid to the individuals.</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46" name="Rectangle 45">
            <a:extLst>
              <a:ext uri="{FF2B5EF4-FFF2-40B4-BE49-F238E27FC236}">
                <a16:creationId xmlns:a16="http://schemas.microsoft.com/office/drawing/2014/main" id="{A4AD2BD5-2B99-AFFF-471A-7589CB824620}"/>
              </a:ext>
            </a:extLst>
          </p:cNvPr>
          <p:cNvSpPr/>
          <p:nvPr/>
        </p:nvSpPr>
        <p:spPr>
          <a:xfrm>
            <a:off x="3660592" y="3139536"/>
            <a:ext cx="98884" cy="973490"/>
          </a:xfrm>
          <a:prstGeom prst="rect">
            <a:avLst/>
          </a:prstGeom>
          <a:solidFill>
            <a:srgbClr val="F486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47AF0C44-BA27-D462-CA46-385D7D0B6E7C}"/>
              </a:ext>
            </a:extLst>
          </p:cNvPr>
          <p:cNvGrpSpPr/>
          <p:nvPr/>
        </p:nvGrpSpPr>
        <p:grpSpPr>
          <a:xfrm>
            <a:off x="693608" y="3189695"/>
            <a:ext cx="2873972" cy="984886"/>
            <a:chOff x="6118316" y="1433695"/>
            <a:chExt cx="1493003" cy="700671"/>
          </a:xfrm>
        </p:grpSpPr>
        <p:sp>
          <p:nvSpPr>
            <p:cNvPr id="48" name="TextBox 47">
              <a:extLst>
                <a:ext uri="{FF2B5EF4-FFF2-40B4-BE49-F238E27FC236}">
                  <a16:creationId xmlns:a16="http://schemas.microsoft.com/office/drawing/2014/main" id="{1F6B47A3-EAA4-8337-6AA2-3AEB25A67D60}"/>
                </a:ext>
              </a:extLst>
            </p:cNvPr>
            <p:cNvSpPr txBox="1"/>
            <p:nvPr/>
          </p:nvSpPr>
          <p:spPr>
            <a:xfrm>
              <a:off x="6118321" y="1433695"/>
              <a:ext cx="1492998" cy="284648"/>
            </a:xfrm>
            <a:prstGeom prst="rect">
              <a:avLst/>
            </a:prstGeom>
            <a:noFill/>
          </p:spPr>
          <p:txBody>
            <a:bodyPr wrap="square" rtlCol="0">
              <a:spAutoFit/>
            </a:bodyPr>
            <a:lstStyle/>
            <a:p>
              <a:pPr algn="r"/>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PACKAGING  COST </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33B1DE88-519A-AD76-1D95-2A205246C990}"/>
                </a:ext>
              </a:extLst>
            </p:cNvPr>
            <p:cNvSpPr txBox="1"/>
            <p:nvPr/>
          </p:nvSpPr>
          <p:spPr>
            <a:xfrm>
              <a:off x="6118316" y="1630759"/>
              <a:ext cx="1492998" cy="503607"/>
            </a:xfrm>
            <a:prstGeom prst="rect">
              <a:avLst/>
            </a:prstGeom>
            <a:noFill/>
          </p:spPr>
          <p:txBody>
            <a:bodyPr wrap="square" rtlCol="0">
              <a:spAutoFit/>
            </a:bodyPr>
            <a:lstStyle/>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 15% to be paid to the </a:t>
              </a:r>
            </a:p>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Mass- produced  </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50" name="Rectangle 49">
            <a:extLst>
              <a:ext uri="{FF2B5EF4-FFF2-40B4-BE49-F238E27FC236}">
                <a16:creationId xmlns:a16="http://schemas.microsoft.com/office/drawing/2014/main" id="{56B004FA-C95E-B727-C3EB-D0F5CA347F8F}"/>
              </a:ext>
            </a:extLst>
          </p:cNvPr>
          <p:cNvSpPr/>
          <p:nvPr/>
        </p:nvSpPr>
        <p:spPr>
          <a:xfrm>
            <a:off x="4174553" y="1783126"/>
            <a:ext cx="98884" cy="9734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F7870FB5-201C-4421-3B0E-AB144164ADEB}"/>
              </a:ext>
            </a:extLst>
          </p:cNvPr>
          <p:cNvGrpSpPr/>
          <p:nvPr/>
        </p:nvGrpSpPr>
        <p:grpSpPr>
          <a:xfrm>
            <a:off x="1074393" y="1833287"/>
            <a:ext cx="2910691" cy="1027058"/>
            <a:chOff x="6118316" y="1403693"/>
            <a:chExt cx="1512078" cy="730673"/>
          </a:xfrm>
        </p:grpSpPr>
        <p:sp>
          <p:nvSpPr>
            <p:cNvPr id="52" name="TextBox 51">
              <a:extLst>
                <a:ext uri="{FF2B5EF4-FFF2-40B4-BE49-F238E27FC236}">
                  <a16:creationId xmlns:a16="http://schemas.microsoft.com/office/drawing/2014/main" id="{CC33A597-8133-0C2B-998C-C6028993EDC9}"/>
                </a:ext>
              </a:extLst>
            </p:cNvPr>
            <p:cNvSpPr txBox="1"/>
            <p:nvPr/>
          </p:nvSpPr>
          <p:spPr>
            <a:xfrm>
              <a:off x="6137396" y="1403693"/>
              <a:ext cx="1492998" cy="284648"/>
            </a:xfrm>
            <a:prstGeom prst="rect">
              <a:avLst/>
            </a:prstGeom>
            <a:noFill/>
          </p:spPr>
          <p:txBody>
            <a:bodyPr wrap="square" rtlCol="0">
              <a:spAutoFit/>
            </a:bodyPr>
            <a:lstStyle/>
            <a:p>
              <a:pPr algn="r"/>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DELIVERY  COST </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C234FED-056E-58DB-D255-4DEF33A72881}"/>
                </a:ext>
              </a:extLst>
            </p:cNvPr>
            <p:cNvSpPr txBox="1"/>
            <p:nvPr/>
          </p:nvSpPr>
          <p:spPr>
            <a:xfrm>
              <a:off x="6118316" y="1630759"/>
              <a:ext cx="1492998" cy="503607"/>
            </a:xfrm>
            <a:prstGeom prst="rect">
              <a:avLst/>
            </a:prstGeom>
            <a:noFill/>
          </p:spPr>
          <p:txBody>
            <a:bodyPr wrap="square" rtlCol="0">
              <a:spAutoFit/>
            </a:bodyPr>
            <a:lstStyle/>
            <a:p>
              <a:pPr algn="r"/>
              <a:r>
                <a:rPr lang="en-IN" altLang="ko-KR" sz="2000" dirty="0">
                  <a:solidFill>
                    <a:schemeClr val="tx1">
                      <a:lumMod val="75000"/>
                      <a:lumOff val="25000"/>
                    </a:schemeClr>
                  </a:solidFill>
                  <a:latin typeface="Times New Roman" panose="02020603050405020304" pitchFamily="18" charset="0"/>
                  <a:cs typeface="Times New Roman" panose="02020603050405020304" pitchFamily="18" charset="0"/>
                </a:rPr>
                <a:t>25 % to be paid to the delivery person  </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6956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 y="-8709"/>
            <a:ext cx="12192000" cy="6858000"/>
          </a:xfrm>
          <a:prstGeom prst="rect">
            <a:avLst/>
          </a:prstGeom>
        </p:spPr>
      </p:pic>
      <p:sp>
        <p:nvSpPr>
          <p:cNvPr id="4" name="TextBox 3">
            <a:extLst>
              <a:ext uri="{FF2B5EF4-FFF2-40B4-BE49-F238E27FC236}">
                <a16:creationId xmlns:a16="http://schemas.microsoft.com/office/drawing/2014/main" id="{EB7F87CE-BDC1-128E-FC81-319BDBF8E442}"/>
              </a:ext>
            </a:extLst>
          </p:cNvPr>
          <p:cNvSpPr txBox="1"/>
          <p:nvPr/>
        </p:nvSpPr>
        <p:spPr>
          <a:xfrm>
            <a:off x="726805" y="0"/>
            <a:ext cx="10125777"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TECHNOLOGY USED </a:t>
            </a:r>
          </a:p>
        </p:txBody>
      </p:sp>
      <p:sp>
        <p:nvSpPr>
          <p:cNvPr id="6" name="TextBox 5">
            <a:extLst>
              <a:ext uri="{FF2B5EF4-FFF2-40B4-BE49-F238E27FC236}">
                <a16:creationId xmlns:a16="http://schemas.microsoft.com/office/drawing/2014/main" id="{C78CAB37-A383-21B8-1C03-6507EE649EB0}"/>
              </a:ext>
            </a:extLst>
          </p:cNvPr>
          <p:cNvSpPr txBox="1"/>
          <p:nvPr/>
        </p:nvSpPr>
        <p:spPr>
          <a:xfrm>
            <a:off x="9419167" y="4093420"/>
            <a:ext cx="286683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DATABASE</a:t>
            </a:r>
            <a:endParaRPr lang="en-IN" sz="1800" b="1" u="sng" kern="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4E1684-FBAF-0536-052D-B16DACE6CE49}"/>
              </a:ext>
            </a:extLst>
          </p:cNvPr>
          <p:cNvSpPr txBox="1"/>
          <p:nvPr/>
        </p:nvSpPr>
        <p:spPr>
          <a:xfrm>
            <a:off x="590162" y="4278086"/>
            <a:ext cx="186379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b="1" u="sng" dirty="0">
                <a:latin typeface="Times New Roman" panose="02020603050405020304" pitchFamily="18" charset="0"/>
                <a:cs typeface="Times New Roman" panose="02020603050405020304" pitchFamily="18" charset="0"/>
              </a:rPr>
              <a:t>TECH STACK</a:t>
            </a:r>
            <a:r>
              <a:rPr lang="en-IN" sz="1800" b="1" u="sng" kern="12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1B6AEF26-5369-F77D-3A27-8024EC08DBB6}"/>
              </a:ext>
            </a:extLst>
          </p:cNvPr>
          <p:cNvSpPr txBox="1"/>
          <p:nvPr/>
        </p:nvSpPr>
        <p:spPr>
          <a:xfrm>
            <a:off x="431541" y="1421173"/>
            <a:ext cx="3076770" cy="646331"/>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LOCATION WISE PROVIDERS</a:t>
            </a:r>
          </a:p>
        </p:txBody>
      </p:sp>
      <p:sp>
        <p:nvSpPr>
          <p:cNvPr id="12" name="TextBox 11">
            <a:extLst>
              <a:ext uri="{FF2B5EF4-FFF2-40B4-BE49-F238E27FC236}">
                <a16:creationId xmlns:a16="http://schemas.microsoft.com/office/drawing/2014/main" id="{CECB1616-3E87-4913-6B5C-DD92C8047A48}"/>
              </a:ext>
            </a:extLst>
          </p:cNvPr>
          <p:cNvSpPr txBox="1"/>
          <p:nvPr/>
        </p:nvSpPr>
        <p:spPr>
          <a:xfrm>
            <a:off x="9419167" y="1318050"/>
            <a:ext cx="2292998" cy="646331"/>
          </a:xfrm>
          <a:prstGeom prst="rect">
            <a:avLst/>
          </a:prstGeom>
          <a:noFill/>
        </p:spPr>
        <p:txBody>
          <a:bodyPr wrap="square">
            <a:spAutoFit/>
          </a:bodyPr>
          <a:lstStyle/>
          <a:p>
            <a:pPr lvl="0" defTabSz="622300">
              <a:spcBef>
                <a:spcPct val="0"/>
              </a:spcBef>
              <a:spcAft>
                <a:spcPct val="35000"/>
              </a:spcAft>
            </a:pPr>
            <a:r>
              <a:rPr lang="en-US" b="1" u="sng" dirty="0">
                <a:latin typeface="Times New Roman" panose="02020603050405020304" pitchFamily="18" charset="0"/>
                <a:cs typeface="Times New Roman" panose="02020603050405020304" pitchFamily="18" charset="0"/>
              </a:rPr>
              <a:t>Recommendation  System</a:t>
            </a:r>
            <a:endParaRPr lang="en-IN" sz="1800" b="1" u="sng" kern="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7584A30-A083-3AB3-74B5-A8E934E9506F}"/>
              </a:ext>
            </a:extLst>
          </p:cNvPr>
          <p:cNvSpPr txBox="1"/>
          <p:nvPr/>
        </p:nvSpPr>
        <p:spPr>
          <a:xfrm>
            <a:off x="185446" y="2029210"/>
            <a:ext cx="3322865" cy="1583510"/>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sz="1700" dirty="0"/>
              <a:t>T</a:t>
            </a:r>
            <a:r>
              <a:rPr lang="en-US" sz="1700" kern="1200" dirty="0"/>
              <a:t>o connect customers with cooks in their local area</a:t>
            </a:r>
          </a:p>
          <a:p>
            <a:pPr marL="285750" indent="-285750" defTabSz="622300">
              <a:spcBef>
                <a:spcPct val="0"/>
              </a:spcBef>
              <a:spcAft>
                <a:spcPts val="614"/>
              </a:spcAft>
              <a:buFont typeface="Arial" panose="020B0604020202020204" pitchFamily="34" charset="0"/>
              <a:buChar char="•"/>
            </a:pPr>
            <a:r>
              <a:rPr lang="en-US" sz="1700" kern="1200" dirty="0"/>
              <a:t>faster and more efficient delivery, fresher food </a:t>
            </a:r>
          </a:p>
          <a:p>
            <a:pPr marL="285750" indent="-285750" defTabSz="622300">
              <a:spcBef>
                <a:spcPct val="0"/>
              </a:spcBef>
              <a:spcAft>
                <a:spcPts val="614"/>
              </a:spcAft>
              <a:buFont typeface="Arial" panose="020B0604020202020204" pitchFamily="34" charset="0"/>
              <a:buChar char="•"/>
            </a:pPr>
            <a:r>
              <a:rPr lang="en-US" sz="1700" kern="1200" dirty="0"/>
              <a:t>lower delivery costs</a:t>
            </a:r>
          </a:p>
        </p:txBody>
      </p:sp>
      <p:sp>
        <p:nvSpPr>
          <p:cNvPr id="16" name="TextBox 15">
            <a:extLst>
              <a:ext uri="{FF2B5EF4-FFF2-40B4-BE49-F238E27FC236}">
                <a16:creationId xmlns:a16="http://schemas.microsoft.com/office/drawing/2014/main" id="{473699BC-4E4C-E545-1DDD-5EFC09CBFD40}"/>
              </a:ext>
            </a:extLst>
          </p:cNvPr>
          <p:cNvSpPr txBox="1"/>
          <p:nvPr/>
        </p:nvSpPr>
        <p:spPr>
          <a:xfrm>
            <a:off x="9284348" y="1955911"/>
            <a:ext cx="2722206" cy="1200329"/>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Website will recommend according to the </a:t>
            </a:r>
            <a:r>
              <a:rPr lang="en-US" b="1" dirty="0">
                <a:latin typeface="Times New Roman" panose="02020603050405020304" pitchFamily="18" charset="0"/>
                <a:cs typeface="Times New Roman" panose="02020603050405020304" pitchFamily="18" charset="0"/>
              </a:rPr>
              <a:t>customers reviews and views</a:t>
            </a:r>
            <a:r>
              <a:rPr lang="en-US" dirty="0">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A067B74A-DADB-D79F-3D25-8860478BC873}"/>
              </a:ext>
            </a:extLst>
          </p:cNvPr>
          <p:cNvSpPr txBox="1"/>
          <p:nvPr/>
        </p:nvSpPr>
        <p:spPr>
          <a:xfrm>
            <a:off x="9284348" y="4740511"/>
            <a:ext cx="2927480" cy="1020279"/>
          </a:xfrm>
          <a:prstGeom prst="rect">
            <a:avLst/>
          </a:prstGeom>
          <a:noFill/>
        </p:spPr>
        <p:txBody>
          <a:bodyPr wrap="square">
            <a:spAutoFit/>
          </a:bodyPr>
          <a:lstStyle/>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 SQL</a:t>
            </a:r>
          </a:p>
          <a:p>
            <a:pPr marL="285750" indent="-285750" defTabSz="622300">
              <a:spcBef>
                <a:spcPct val="0"/>
              </a:spcBef>
              <a:spcAft>
                <a:spcPct val="35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for tiffin service and login are used</a:t>
            </a:r>
            <a:endParaRPr lang="en-US" sz="1800" kern="1200" dirty="0"/>
          </a:p>
        </p:txBody>
      </p:sp>
      <p:sp>
        <p:nvSpPr>
          <p:cNvPr id="20" name="TextBox 19">
            <a:extLst>
              <a:ext uri="{FF2B5EF4-FFF2-40B4-BE49-F238E27FC236}">
                <a16:creationId xmlns:a16="http://schemas.microsoft.com/office/drawing/2014/main" id="{D68C0CAB-80BB-CC56-061F-CA228F9011A7}"/>
              </a:ext>
            </a:extLst>
          </p:cNvPr>
          <p:cNvSpPr txBox="1"/>
          <p:nvPr/>
        </p:nvSpPr>
        <p:spPr>
          <a:xfrm>
            <a:off x="485775" y="4857472"/>
            <a:ext cx="2722206"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React.js (Frontend)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NodeJS, Express and Python (Backend)</a:t>
            </a:r>
          </a:p>
          <a:p>
            <a:pPr marL="285750" indent="-285750" defTabSz="622300">
              <a:spcBef>
                <a:spcPct val="0"/>
              </a:spcBef>
              <a:spcAft>
                <a:spcPts val="614"/>
              </a:spcAft>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1655" y="1665775"/>
            <a:ext cx="892084" cy="890300"/>
          </a:xfrm>
          <a:prstGeom prst="rect">
            <a:avLst/>
          </a:prstGeom>
        </p:spPr>
      </p:pic>
      <p:pic>
        <p:nvPicPr>
          <p:cNvPr id="2" name="Picture 2">
            <a:extLst>
              <a:ext uri="{FF2B5EF4-FFF2-40B4-BE49-F238E27FC236}">
                <a16:creationId xmlns:a16="http://schemas.microsoft.com/office/drawing/2014/main" id="{F1651588-F937-C1BC-CD4C-357CE6396CB2}"/>
              </a:ext>
            </a:extLst>
          </p:cNvPr>
          <p:cNvPicPr>
            <a:picLocks noChangeAspect="1" noChangeArrowheads="1"/>
          </p:cNvPicPr>
          <p:nvPr/>
        </p:nvPicPr>
        <p:blipFill>
          <a:blip r:embed="rId4"/>
          <a:srcRect/>
          <a:stretch>
            <a:fillRect/>
          </a:stretch>
        </p:blipFill>
        <p:spPr bwMode="auto">
          <a:xfrm>
            <a:off x="0" y="-1"/>
            <a:ext cx="12192000" cy="6858000"/>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46BD8024-3EC9-2CD9-A3F4-57587837779D}"/>
              </a:ext>
            </a:extLst>
          </p:cNvPr>
          <p:cNvSpPr txBox="1"/>
          <p:nvPr/>
        </p:nvSpPr>
        <p:spPr>
          <a:xfrm>
            <a:off x="2512149" y="268604"/>
            <a:ext cx="6641431"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CHANNELS</a:t>
            </a:r>
            <a:r>
              <a:rPr lang="en-US" dirty="0"/>
              <a:t> </a:t>
            </a:r>
            <a:endParaRPr lang="en-IN" dirty="0"/>
          </a:p>
        </p:txBody>
      </p:sp>
      <p:sp>
        <p:nvSpPr>
          <p:cNvPr id="7" name="직사각형 113">
            <a:extLst>
              <a:ext uri="{FF2B5EF4-FFF2-40B4-BE49-F238E27FC236}">
                <a16:creationId xmlns:a16="http://schemas.microsoft.com/office/drawing/2014/main" id="{C90DA5C9-D7E5-9E6C-48FF-CACFF6011DBB}"/>
              </a:ext>
            </a:extLst>
          </p:cNvPr>
          <p:cNvSpPr>
            <a:spLocks noChangeArrowheads="1"/>
          </p:cNvSpPr>
          <p:nvPr/>
        </p:nvSpPr>
        <p:spPr bwMode="auto">
          <a:xfrm>
            <a:off x="1085802" y="1582342"/>
            <a:ext cx="1905712" cy="1354217"/>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WEBSITE</a:t>
            </a:r>
          </a:p>
          <a:p>
            <a:pPr algn="ctr"/>
            <a:r>
              <a:rPr lang="en-US" altLang="ko-KR" sz="1600" b="1" dirty="0">
                <a:solidFill>
                  <a:schemeClr val="bg1"/>
                </a:solidFill>
                <a:latin typeface="Times New Roman" panose="02020603050405020304" pitchFamily="18" charset="0"/>
                <a:cs typeface="Times New Roman" panose="02020603050405020304" pitchFamily="18" charset="0"/>
              </a:rPr>
              <a:t>Website will be our main channel of communication and marketing</a:t>
            </a:r>
            <a:r>
              <a:rPr lang="en-US" altLang="ko-KR" sz="1400" b="1" dirty="0">
                <a:solidFill>
                  <a:schemeClr val="bg1"/>
                </a:solidFill>
                <a:cs typeface="Arial" charset="0"/>
              </a:rPr>
              <a:t>.</a:t>
            </a:r>
            <a:endParaRPr lang="ko-KR" altLang="en-US" sz="1400" dirty="0">
              <a:solidFill>
                <a:schemeClr val="bg1"/>
              </a:solidFill>
            </a:endParaRPr>
          </a:p>
        </p:txBody>
      </p:sp>
      <p:sp>
        <p:nvSpPr>
          <p:cNvPr id="9" name="직사각형 113">
            <a:extLst>
              <a:ext uri="{FF2B5EF4-FFF2-40B4-BE49-F238E27FC236}">
                <a16:creationId xmlns:a16="http://schemas.microsoft.com/office/drawing/2014/main" id="{7AB9FB4C-85F0-5AAF-7BE8-BC87AEE8A86B}"/>
              </a:ext>
            </a:extLst>
          </p:cNvPr>
          <p:cNvSpPr>
            <a:spLocks noChangeArrowheads="1"/>
          </p:cNvSpPr>
          <p:nvPr/>
        </p:nvSpPr>
        <p:spPr bwMode="auto">
          <a:xfrm>
            <a:off x="1085802" y="3428999"/>
            <a:ext cx="2407092" cy="1846659"/>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SOCIAL MEDIA</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We will use social media platform to connect with our consumer segments, this will build our brand and increase our sales.</a:t>
            </a:r>
            <a:endParaRPr lang="ko-KR" altLang="en-US" sz="1600" dirty="0">
              <a:latin typeface="Times New Roman" panose="02020603050405020304" pitchFamily="18" charset="0"/>
              <a:cs typeface="Times New Roman" panose="02020603050405020304" pitchFamily="18" charset="0"/>
            </a:endParaRPr>
          </a:p>
        </p:txBody>
      </p:sp>
      <p:sp>
        <p:nvSpPr>
          <p:cNvPr id="11" name="직사각형 113">
            <a:extLst>
              <a:ext uri="{FF2B5EF4-FFF2-40B4-BE49-F238E27FC236}">
                <a16:creationId xmlns:a16="http://schemas.microsoft.com/office/drawing/2014/main" id="{2ACB80A8-121E-9D53-E24E-6426BD3BDF04}"/>
              </a:ext>
            </a:extLst>
          </p:cNvPr>
          <p:cNvSpPr>
            <a:spLocks noChangeArrowheads="1"/>
          </p:cNvSpPr>
          <p:nvPr/>
        </p:nvSpPr>
        <p:spPr bwMode="auto">
          <a:xfrm>
            <a:off x="3743346" y="1624892"/>
            <a:ext cx="3047897" cy="1631216"/>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OFFLINE MARKETING</a:t>
            </a:r>
          </a:p>
          <a:p>
            <a:pPr algn="ctr"/>
            <a:endParaRPr lang="en-US" altLang="ko-KR" b="1" u="sng"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Putting up posters, flyers, brochures and ads in public places like supermarkets, bus-stops, and universities</a:t>
            </a:r>
            <a:endParaRPr lang="ko-KR" altLang="en-US" sz="1600" b="1" dirty="0">
              <a:latin typeface="Times New Roman" panose="02020603050405020304" pitchFamily="18" charset="0"/>
              <a:cs typeface="Times New Roman" panose="02020603050405020304" pitchFamily="18" charset="0"/>
            </a:endParaRPr>
          </a:p>
        </p:txBody>
      </p:sp>
      <p:sp>
        <p:nvSpPr>
          <p:cNvPr id="15" name="직사각형 113">
            <a:extLst>
              <a:ext uri="{FF2B5EF4-FFF2-40B4-BE49-F238E27FC236}">
                <a16:creationId xmlns:a16="http://schemas.microsoft.com/office/drawing/2014/main" id="{14DFCD01-C749-3D82-0EE7-27364C6197A6}"/>
              </a:ext>
            </a:extLst>
          </p:cNvPr>
          <p:cNvSpPr>
            <a:spLocks noChangeArrowheads="1"/>
          </p:cNvSpPr>
          <p:nvPr/>
        </p:nvSpPr>
        <p:spPr bwMode="auto">
          <a:xfrm>
            <a:off x="4071580" y="3571115"/>
            <a:ext cx="2920026" cy="1661993"/>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REFERRAL MARKETING</a:t>
            </a:r>
          </a:p>
          <a:p>
            <a:pPr algn="ctr"/>
            <a:endParaRPr lang="en-US" altLang="ko-KR" b="1" u="sng" dirty="0">
              <a:solidFill>
                <a:schemeClr val="bg1"/>
              </a:solidFill>
              <a:latin typeface="Times New Roman" panose="02020603050405020304" pitchFamily="18" charset="0"/>
              <a:cs typeface="Times New Roman" panose="02020603050405020304" pitchFamily="18" charset="0"/>
            </a:endParaRPr>
          </a:p>
          <a:p>
            <a:pPr algn="ctr"/>
            <a:r>
              <a:rPr lang="en-US" altLang="ko-KR" sz="1600" b="1" dirty="0">
                <a:solidFill>
                  <a:schemeClr val="bg1"/>
                </a:solidFill>
                <a:latin typeface="Times New Roman" panose="02020603050405020304" pitchFamily="18" charset="0"/>
                <a:cs typeface="Times New Roman" panose="02020603050405020304" pitchFamily="18" charset="0"/>
              </a:rPr>
              <a:t>Encouraging existing customers to refer their friends and family to the website.</a:t>
            </a:r>
            <a:endParaRPr lang="ko-KR" altLang="en-US" sz="1400" dirty="0">
              <a:solidFill>
                <a:schemeClr val="bg1"/>
              </a:solidFill>
            </a:endParaRPr>
          </a:p>
        </p:txBody>
      </p:sp>
      <p:sp>
        <p:nvSpPr>
          <p:cNvPr id="17" name="직사각형 113">
            <a:extLst>
              <a:ext uri="{FF2B5EF4-FFF2-40B4-BE49-F238E27FC236}">
                <a16:creationId xmlns:a16="http://schemas.microsoft.com/office/drawing/2014/main" id="{8C4E89BF-72A2-75F9-6394-9CEC8F1AF232}"/>
              </a:ext>
            </a:extLst>
          </p:cNvPr>
          <p:cNvSpPr>
            <a:spLocks noChangeArrowheads="1"/>
          </p:cNvSpPr>
          <p:nvPr/>
        </p:nvSpPr>
        <p:spPr bwMode="auto">
          <a:xfrm>
            <a:off x="7543075" y="1598266"/>
            <a:ext cx="2844445" cy="1600438"/>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solidFill>
                  <a:schemeClr val="bg1"/>
                </a:solidFill>
                <a:latin typeface="Times New Roman" panose="02020603050405020304" pitchFamily="18" charset="0"/>
                <a:cs typeface="Times New Roman" panose="02020603050405020304" pitchFamily="18" charset="0"/>
              </a:rPr>
              <a:t>EMAIL MARKETING</a:t>
            </a:r>
          </a:p>
          <a:p>
            <a:pPr algn="ctr"/>
            <a:r>
              <a:rPr lang="en-US" altLang="ko-KR" sz="1600" b="1" dirty="0">
                <a:solidFill>
                  <a:schemeClr val="bg1"/>
                </a:solidFill>
                <a:latin typeface="Times New Roman" panose="02020603050405020304" pitchFamily="18" charset="0"/>
                <a:cs typeface="Times New Roman" panose="02020603050405020304" pitchFamily="18" charset="0"/>
              </a:rPr>
              <a:t>Sending out newsletters, promotional offers and updates to customers who have subscribed to the website's email list.</a:t>
            </a:r>
            <a:endParaRPr lang="ko-KR" altLang="en-US" sz="1400" dirty="0">
              <a:solidFill>
                <a:schemeClr val="bg1"/>
              </a:solidFill>
            </a:endParaRPr>
          </a:p>
        </p:txBody>
      </p:sp>
      <p:sp>
        <p:nvSpPr>
          <p:cNvPr id="19" name="직사각형 113">
            <a:extLst>
              <a:ext uri="{FF2B5EF4-FFF2-40B4-BE49-F238E27FC236}">
                <a16:creationId xmlns:a16="http://schemas.microsoft.com/office/drawing/2014/main" id="{994CE4EE-B01A-2C19-9E24-A1187898C949}"/>
              </a:ext>
            </a:extLst>
          </p:cNvPr>
          <p:cNvSpPr>
            <a:spLocks noChangeArrowheads="1"/>
          </p:cNvSpPr>
          <p:nvPr/>
        </p:nvSpPr>
        <p:spPr bwMode="auto">
          <a:xfrm>
            <a:off x="7761750" y="3478781"/>
            <a:ext cx="3257703" cy="1600438"/>
          </a:xfrm>
          <a:prstGeom prst="rect">
            <a:avLst/>
          </a:prstGeom>
          <a:solidFill>
            <a:srgbClr val="FFC18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u="sng" dirty="0">
                <a:latin typeface="Times New Roman" panose="02020603050405020304" pitchFamily="18" charset="0"/>
                <a:cs typeface="Times New Roman" panose="02020603050405020304" pitchFamily="18" charset="0"/>
              </a:rPr>
              <a:t>ONLINE ADVERTISING</a:t>
            </a:r>
          </a:p>
          <a:p>
            <a:pPr algn="ctr"/>
            <a:endParaRPr lang="en-US" altLang="ko-KR" sz="1600" b="1" dirty="0">
              <a:latin typeface="Times New Roman" panose="02020603050405020304" pitchFamily="18" charset="0"/>
              <a:cs typeface="Times New Roman" panose="02020603050405020304" pitchFamily="18" charset="0"/>
            </a:endParaRPr>
          </a:p>
          <a:p>
            <a:pPr algn="ctr"/>
            <a:r>
              <a:rPr lang="en-US" altLang="ko-KR" sz="1600" b="1" dirty="0">
                <a:latin typeface="Times New Roman" panose="02020603050405020304" pitchFamily="18" charset="0"/>
                <a:cs typeface="Times New Roman" panose="02020603050405020304" pitchFamily="18" charset="0"/>
              </a:rPr>
              <a:t>Running targeted ads on search engines and social media to reach potential customers who are looking for food delivery services.</a:t>
            </a:r>
            <a:endParaRPr lang="ko-KR" altLang="en-US" sz="1600" dirty="0">
              <a:latin typeface="Times New Roman" panose="02020603050405020304" pitchFamily="18" charset="0"/>
              <a:cs typeface="Times New Roman" panose="02020603050405020304" pitchFamily="18" charset="0"/>
            </a:endParaRPr>
          </a:p>
        </p:txBody>
      </p:sp>
      <p:pic>
        <p:nvPicPr>
          <p:cNvPr id="21" name="Picture 2">
            <a:extLst>
              <a:ext uri="{FF2B5EF4-FFF2-40B4-BE49-F238E27FC236}">
                <a16:creationId xmlns:a16="http://schemas.microsoft.com/office/drawing/2014/main" id="{60911253-3BB2-F4B8-5701-B861B7ADE270}"/>
              </a:ext>
            </a:extLst>
          </p:cNvPr>
          <p:cNvPicPr>
            <a:picLocks noChangeAspect="1" noChangeArrowheads="1"/>
          </p:cNvPicPr>
          <p:nvPr/>
        </p:nvPicPr>
        <p:blipFill>
          <a:blip r:embed="rId4"/>
          <a:srcRect/>
          <a:stretch>
            <a:fillRect/>
          </a:stretch>
        </p:blipFill>
        <p:spPr bwMode="auto">
          <a:xfrm>
            <a:off x="-33220" y="0"/>
            <a:ext cx="12242515" cy="6858000"/>
          </a:xfrm>
          <a:prstGeom prst="rect">
            <a:avLst/>
          </a:prstGeom>
          <a:noFill/>
          <a:ln w="9525">
            <a:noFill/>
            <a:miter lim="800000"/>
            <a:headEnd/>
            <a:tailEnd/>
          </a:ln>
          <a:effectLst/>
        </p:spPr>
      </p:pic>
      <p:sp>
        <p:nvSpPr>
          <p:cNvPr id="22" name="TextBox 21">
            <a:extLst>
              <a:ext uri="{FF2B5EF4-FFF2-40B4-BE49-F238E27FC236}">
                <a16:creationId xmlns:a16="http://schemas.microsoft.com/office/drawing/2014/main" id="{0D42440F-DF2C-8331-9E8D-23D09E2CDA33}"/>
              </a:ext>
            </a:extLst>
          </p:cNvPr>
          <p:cNvSpPr txBox="1"/>
          <p:nvPr/>
        </p:nvSpPr>
        <p:spPr>
          <a:xfrm>
            <a:off x="2026610" y="394636"/>
            <a:ext cx="7315200" cy="923330"/>
          </a:xfrm>
          <a:prstGeom prst="rect">
            <a:avLst/>
          </a:prstGeom>
          <a:noFill/>
        </p:spPr>
        <p:txBody>
          <a:bodyPr wrap="square" rtlCol="0">
            <a:spAutoFit/>
          </a:bodyPr>
          <a:lstStyle/>
          <a:p>
            <a:r>
              <a:rPr lang="en-US" sz="5400" b="1" u="sng" dirty="0">
                <a:latin typeface="Times New Roman" panose="02020603050405020304" pitchFamily="18" charset="0"/>
                <a:cs typeface="Times New Roman" panose="02020603050405020304" pitchFamily="18" charset="0"/>
              </a:rPr>
              <a:t>COST STRUCTURE </a:t>
            </a:r>
            <a:endParaRPr lang="en-IN" sz="5400" b="1" u="sng" dirty="0">
              <a:latin typeface="Times New Roman" panose="02020603050405020304" pitchFamily="18" charset="0"/>
              <a:cs typeface="Times New Roman" panose="02020603050405020304" pitchFamily="18" charset="0"/>
            </a:endParaRPr>
          </a:p>
        </p:txBody>
      </p:sp>
      <p:sp>
        <p:nvSpPr>
          <p:cNvPr id="23" name="Pie 5">
            <a:extLst>
              <a:ext uri="{FF2B5EF4-FFF2-40B4-BE49-F238E27FC236}">
                <a16:creationId xmlns:a16="http://schemas.microsoft.com/office/drawing/2014/main" id="{6669082D-F543-BC64-3694-44E0CD256649}"/>
              </a:ext>
            </a:extLst>
          </p:cNvPr>
          <p:cNvSpPr/>
          <p:nvPr/>
        </p:nvSpPr>
        <p:spPr>
          <a:xfrm rot="14400000">
            <a:off x="4085205" y="1966299"/>
            <a:ext cx="3704871" cy="3704871"/>
          </a:xfrm>
          <a:prstGeom prst="pie">
            <a:avLst>
              <a:gd name="adj1" fmla="val 0"/>
              <a:gd name="adj2" fmla="val 36333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4" name="Pie 6">
            <a:extLst>
              <a:ext uri="{FF2B5EF4-FFF2-40B4-BE49-F238E27FC236}">
                <a16:creationId xmlns:a16="http://schemas.microsoft.com/office/drawing/2014/main" id="{20E519BB-DC36-5CBE-FF85-90D3ED4B6C7A}"/>
              </a:ext>
            </a:extLst>
          </p:cNvPr>
          <p:cNvSpPr/>
          <p:nvPr/>
        </p:nvSpPr>
        <p:spPr>
          <a:xfrm rot="10800000">
            <a:off x="4076338" y="1965565"/>
            <a:ext cx="3704871" cy="3704871"/>
          </a:xfrm>
          <a:prstGeom prst="pie">
            <a:avLst>
              <a:gd name="adj1" fmla="val 0"/>
              <a:gd name="adj2" fmla="val 3633313"/>
            </a:avLst>
          </a:prstGeom>
          <a:solidFill>
            <a:srgbClr val="F48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5" name="Pie 4">
            <a:extLst>
              <a:ext uri="{FF2B5EF4-FFF2-40B4-BE49-F238E27FC236}">
                <a16:creationId xmlns:a16="http://schemas.microsoft.com/office/drawing/2014/main" id="{85A7BB8D-227C-DD4B-3753-436D7A738FE6}"/>
              </a:ext>
            </a:extLst>
          </p:cNvPr>
          <p:cNvSpPr/>
          <p:nvPr/>
        </p:nvSpPr>
        <p:spPr>
          <a:xfrm rot="7200000">
            <a:off x="4071063" y="1956773"/>
            <a:ext cx="3704871" cy="3704871"/>
          </a:xfrm>
          <a:prstGeom prst="pie">
            <a:avLst>
              <a:gd name="adj1" fmla="val 0"/>
              <a:gd name="adj2" fmla="val 363331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latin typeface="Times New Roman" panose="02020603050405020304" pitchFamily="18" charset="0"/>
              <a:cs typeface="Times New Roman" panose="02020603050405020304" pitchFamily="18" charset="0"/>
            </a:endParaRPr>
          </a:p>
        </p:txBody>
      </p:sp>
      <p:sp>
        <p:nvSpPr>
          <p:cNvPr id="26" name="Pie 3">
            <a:extLst>
              <a:ext uri="{FF2B5EF4-FFF2-40B4-BE49-F238E27FC236}">
                <a16:creationId xmlns:a16="http://schemas.microsoft.com/office/drawing/2014/main" id="{BE4031CA-4B39-7E3E-40E3-6B9FC520CCA9}"/>
              </a:ext>
            </a:extLst>
          </p:cNvPr>
          <p:cNvSpPr/>
          <p:nvPr/>
        </p:nvSpPr>
        <p:spPr>
          <a:xfrm rot="3600000">
            <a:off x="4071063" y="1947248"/>
            <a:ext cx="3704871" cy="3704871"/>
          </a:xfrm>
          <a:prstGeom prst="pie">
            <a:avLst>
              <a:gd name="adj1" fmla="val 0"/>
              <a:gd name="adj2" fmla="val 36333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7" name="Pie 2">
            <a:extLst>
              <a:ext uri="{FF2B5EF4-FFF2-40B4-BE49-F238E27FC236}">
                <a16:creationId xmlns:a16="http://schemas.microsoft.com/office/drawing/2014/main" id="{5171949E-5B77-11FF-E04F-AC181EDC774B}"/>
              </a:ext>
            </a:extLst>
          </p:cNvPr>
          <p:cNvSpPr/>
          <p:nvPr/>
        </p:nvSpPr>
        <p:spPr>
          <a:xfrm>
            <a:off x="4032679" y="1947247"/>
            <a:ext cx="3704871" cy="3704871"/>
          </a:xfrm>
          <a:prstGeom prst="pie">
            <a:avLst>
              <a:gd name="adj1" fmla="val 21547247"/>
              <a:gd name="adj2" fmla="val 364920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69BB888B-D8D7-408D-0C83-410F0D99519B}"/>
              </a:ext>
            </a:extLst>
          </p:cNvPr>
          <p:cNvSpPr/>
          <p:nvPr/>
        </p:nvSpPr>
        <p:spPr>
          <a:xfrm>
            <a:off x="4991731" y="2803411"/>
            <a:ext cx="2005267" cy="200526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E07DCCF-27BA-4D94-87AC-7D4CB86A15A0}"/>
              </a:ext>
            </a:extLst>
          </p:cNvPr>
          <p:cNvSpPr txBox="1"/>
          <p:nvPr/>
        </p:nvSpPr>
        <p:spPr>
          <a:xfrm>
            <a:off x="5704690" y="2881100"/>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3103EB2-2610-5D0F-FED5-0133814118BB}"/>
              </a:ext>
            </a:extLst>
          </p:cNvPr>
          <p:cNvSpPr txBox="1"/>
          <p:nvPr/>
        </p:nvSpPr>
        <p:spPr>
          <a:xfrm>
            <a:off x="5135963" y="3271630"/>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4669513-582C-3231-5E3B-9FD31EAD3EB7}"/>
              </a:ext>
            </a:extLst>
          </p:cNvPr>
          <p:cNvSpPr txBox="1"/>
          <p:nvPr/>
        </p:nvSpPr>
        <p:spPr>
          <a:xfrm>
            <a:off x="5135963" y="3876201"/>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6DC3144-6085-383F-1257-9CE2504F9411}"/>
              </a:ext>
            </a:extLst>
          </p:cNvPr>
          <p:cNvSpPr txBox="1"/>
          <p:nvPr/>
        </p:nvSpPr>
        <p:spPr>
          <a:xfrm>
            <a:off x="5704690" y="4237033"/>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EA892A02-2AA7-65E2-F2E9-D2BF07C4D592}"/>
              </a:ext>
            </a:extLst>
          </p:cNvPr>
          <p:cNvSpPr txBox="1"/>
          <p:nvPr/>
        </p:nvSpPr>
        <p:spPr>
          <a:xfrm>
            <a:off x="6284823" y="3876201"/>
            <a:ext cx="408605" cy="461665"/>
          </a:xfrm>
          <a:prstGeom prst="rect">
            <a:avLst/>
          </a:prstGeom>
          <a:noFill/>
        </p:spPr>
        <p:txBody>
          <a:bodyPr wrap="square" rtlCol="0" anchor="ctr">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5</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345A78A7-6490-BA22-760B-9A67397ACEAC}"/>
              </a:ext>
            </a:extLst>
          </p:cNvPr>
          <p:cNvSpPr/>
          <p:nvPr/>
        </p:nvSpPr>
        <p:spPr>
          <a:xfrm>
            <a:off x="8068474" y="3418634"/>
            <a:ext cx="98884" cy="9734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93659980-71FD-4E5F-BB20-C36186B7F59E}"/>
              </a:ext>
            </a:extLst>
          </p:cNvPr>
          <p:cNvGrpSpPr/>
          <p:nvPr/>
        </p:nvGrpSpPr>
        <p:grpSpPr>
          <a:xfrm>
            <a:off x="8223189" y="3279177"/>
            <a:ext cx="3075799" cy="1640959"/>
            <a:chOff x="6197007" y="1300360"/>
            <a:chExt cx="1509881" cy="1167417"/>
          </a:xfrm>
        </p:grpSpPr>
        <p:sp>
          <p:nvSpPr>
            <p:cNvPr id="36" name="TextBox 35">
              <a:extLst>
                <a:ext uri="{FF2B5EF4-FFF2-40B4-BE49-F238E27FC236}">
                  <a16:creationId xmlns:a16="http://schemas.microsoft.com/office/drawing/2014/main" id="{8302B29F-3903-21B6-6BA3-5C06916D3C75}"/>
                </a:ext>
              </a:extLst>
            </p:cNvPr>
            <p:cNvSpPr txBox="1"/>
            <p:nvPr/>
          </p:nvSpPr>
          <p:spPr>
            <a:xfrm>
              <a:off x="6213890" y="1300360"/>
              <a:ext cx="1492998" cy="503607"/>
            </a:xfrm>
            <a:prstGeom prst="rect">
              <a:avLst/>
            </a:prstGeom>
            <a:noFill/>
          </p:spPr>
          <p:txBody>
            <a:bodyPr wrap="square" rtlCol="0">
              <a:spAutoFit/>
            </a:bodyPr>
            <a:lstStyle/>
            <a:p>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APP AND WEBSITE DEVELOPMENT</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E64E06E-5551-5E83-B7FF-5BAE7BA05D26}"/>
                </a:ext>
              </a:extLst>
            </p:cNvPr>
            <p:cNvSpPr txBox="1"/>
            <p:nvPr/>
          </p:nvSpPr>
          <p:spPr>
            <a:xfrm>
              <a:off x="6197007" y="1745210"/>
              <a:ext cx="1492998" cy="722567"/>
            </a:xfrm>
            <a:prstGeom prst="rect">
              <a:avLst/>
            </a:prstGeom>
            <a:noFill/>
          </p:spPr>
          <p:txBody>
            <a:bodyPr wrap="square" rtlCol="0">
              <a:spAutoFit/>
            </a:bodyPr>
            <a:lstStyle/>
            <a:p>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5% of the cost will be spent of app development, website and marketing.</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38" name="Rectangle 37">
            <a:extLst>
              <a:ext uri="{FF2B5EF4-FFF2-40B4-BE49-F238E27FC236}">
                <a16:creationId xmlns:a16="http://schemas.microsoft.com/office/drawing/2014/main" id="{4C00871E-72C5-93A6-B833-6F823F7FF746}"/>
              </a:ext>
            </a:extLst>
          </p:cNvPr>
          <p:cNvSpPr/>
          <p:nvPr/>
        </p:nvSpPr>
        <p:spPr>
          <a:xfrm>
            <a:off x="7571427" y="5054142"/>
            <a:ext cx="98884" cy="9734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2B16DC1B-A93E-6B7F-6B54-328C1DBB2BFD}"/>
              </a:ext>
            </a:extLst>
          </p:cNvPr>
          <p:cNvGrpSpPr/>
          <p:nvPr/>
        </p:nvGrpSpPr>
        <p:grpSpPr>
          <a:xfrm>
            <a:off x="7754637" y="5082460"/>
            <a:ext cx="3041406" cy="984886"/>
            <a:chOff x="6210996" y="1433695"/>
            <a:chExt cx="1493001" cy="700671"/>
          </a:xfrm>
        </p:grpSpPr>
        <p:sp>
          <p:nvSpPr>
            <p:cNvPr id="40" name="TextBox 39">
              <a:extLst>
                <a:ext uri="{FF2B5EF4-FFF2-40B4-BE49-F238E27FC236}">
                  <a16:creationId xmlns:a16="http://schemas.microsoft.com/office/drawing/2014/main" id="{D3BAD313-E795-325B-5558-2D39AA738CE9}"/>
                </a:ext>
              </a:extLst>
            </p:cNvPr>
            <p:cNvSpPr txBox="1"/>
            <p:nvPr/>
          </p:nvSpPr>
          <p:spPr>
            <a:xfrm>
              <a:off x="6210999" y="1433695"/>
              <a:ext cx="1492998" cy="284648"/>
            </a:xfrm>
            <a:prstGeom prst="rect">
              <a:avLst/>
            </a:prstGeom>
            <a:noFill/>
          </p:spPr>
          <p:txBody>
            <a:bodyPr wrap="square" rtlCol="0">
              <a:spAutoFit/>
            </a:bodyPr>
            <a:lstStyle/>
            <a:p>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OTHERS</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74527DA-5753-5550-049B-0EC1FE08ECBE}"/>
                </a:ext>
              </a:extLst>
            </p:cNvPr>
            <p:cNvSpPr txBox="1"/>
            <p:nvPr/>
          </p:nvSpPr>
          <p:spPr>
            <a:xfrm>
              <a:off x="6210996" y="1630759"/>
              <a:ext cx="1492998" cy="503607"/>
            </a:xfrm>
            <a:prstGeom prst="rect">
              <a:avLst/>
            </a:prstGeom>
            <a:noFill/>
          </p:spPr>
          <p:txBody>
            <a:bodyPr wrap="square" rtlCol="0">
              <a:spAutoFit/>
            </a:bodyPr>
            <a:lstStyle/>
            <a:p>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5% All other miscellaneous needs to be taken care of.</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42" name="Rectangle 41">
            <a:extLst>
              <a:ext uri="{FF2B5EF4-FFF2-40B4-BE49-F238E27FC236}">
                <a16:creationId xmlns:a16="http://schemas.microsoft.com/office/drawing/2014/main" id="{FBE5AAB8-234B-3ADB-1647-3A89979006B8}"/>
              </a:ext>
            </a:extLst>
          </p:cNvPr>
          <p:cNvSpPr/>
          <p:nvPr/>
        </p:nvSpPr>
        <p:spPr>
          <a:xfrm>
            <a:off x="3983333" y="4495946"/>
            <a:ext cx="98884" cy="9734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DBE15A69-4B09-C57E-5F99-10FB8CB35C90}"/>
              </a:ext>
            </a:extLst>
          </p:cNvPr>
          <p:cNvGrpSpPr/>
          <p:nvPr/>
        </p:nvGrpSpPr>
        <p:grpSpPr>
          <a:xfrm>
            <a:off x="863682" y="4546105"/>
            <a:ext cx="3033234" cy="984886"/>
            <a:chOff x="6035581" y="1433695"/>
            <a:chExt cx="1575738" cy="700671"/>
          </a:xfrm>
        </p:grpSpPr>
        <p:sp>
          <p:nvSpPr>
            <p:cNvPr id="44" name="TextBox 43">
              <a:extLst>
                <a:ext uri="{FF2B5EF4-FFF2-40B4-BE49-F238E27FC236}">
                  <a16:creationId xmlns:a16="http://schemas.microsoft.com/office/drawing/2014/main" id="{78300B96-1150-C423-A80A-67D6CB39D329}"/>
                </a:ext>
              </a:extLst>
            </p:cNvPr>
            <p:cNvSpPr txBox="1"/>
            <p:nvPr/>
          </p:nvSpPr>
          <p:spPr>
            <a:xfrm>
              <a:off x="6118321" y="1433695"/>
              <a:ext cx="1492998" cy="284648"/>
            </a:xfrm>
            <a:prstGeom prst="rect">
              <a:avLst/>
            </a:prstGeom>
            <a:noFill/>
          </p:spPr>
          <p:txBody>
            <a:bodyPr wrap="square" rtlCol="0">
              <a:spAutoFit/>
            </a:bodyPr>
            <a:lstStyle/>
            <a:p>
              <a:pPr algn="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RANDOM CHECKS</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327D3797-11FC-BEF6-CDA3-723479648345}"/>
                </a:ext>
              </a:extLst>
            </p:cNvPr>
            <p:cNvSpPr txBox="1"/>
            <p:nvPr/>
          </p:nvSpPr>
          <p:spPr>
            <a:xfrm>
              <a:off x="6035581" y="1630759"/>
              <a:ext cx="1575733" cy="503607"/>
            </a:xfrm>
            <a:prstGeom prst="rect">
              <a:avLst/>
            </a:prstGeom>
            <a:noFill/>
          </p:spPr>
          <p:txBody>
            <a:bodyPr wrap="square" rtlCol="0">
              <a:spAutoFit/>
            </a:bodyPr>
            <a:lstStyle/>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10% to be paid to the individuals.</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46" name="Rectangle 45">
            <a:extLst>
              <a:ext uri="{FF2B5EF4-FFF2-40B4-BE49-F238E27FC236}">
                <a16:creationId xmlns:a16="http://schemas.microsoft.com/office/drawing/2014/main" id="{A4AD2BD5-2B99-AFFF-471A-7589CB824620}"/>
              </a:ext>
            </a:extLst>
          </p:cNvPr>
          <p:cNvSpPr/>
          <p:nvPr/>
        </p:nvSpPr>
        <p:spPr>
          <a:xfrm>
            <a:off x="3660592" y="3139536"/>
            <a:ext cx="98884" cy="973490"/>
          </a:xfrm>
          <a:prstGeom prst="rect">
            <a:avLst/>
          </a:prstGeom>
          <a:solidFill>
            <a:srgbClr val="F486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47AF0C44-BA27-D462-CA46-385D7D0B6E7C}"/>
              </a:ext>
            </a:extLst>
          </p:cNvPr>
          <p:cNvGrpSpPr/>
          <p:nvPr/>
        </p:nvGrpSpPr>
        <p:grpSpPr>
          <a:xfrm>
            <a:off x="693608" y="3189695"/>
            <a:ext cx="2873972" cy="984886"/>
            <a:chOff x="6118316" y="1433695"/>
            <a:chExt cx="1493003" cy="700671"/>
          </a:xfrm>
        </p:grpSpPr>
        <p:sp>
          <p:nvSpPr>
            <p:cNvPr id="48" name="TextBox 47">
              <a:extLst>
                <a:ext uri="{FF2B5EF4-FFF2-40B4-BE49-F238E27FC236}">
                  <a16:creationId xmlns:a16="http://schemas.microsoft.com/office/drawing/2014/main" id="{1F6B47A3-EAA4-8337-6AA2-3AEB25A67D60}"/>
                </a:ext>
              </a:extLst>
            </p:cNvPr>
            <p:cNvSpPr txBox="1"/>
            <p:nvPr/>
          </p:nvSpPr>
          <p:spPr>
            <a:xfrm>
              <a:off x="6118321" y="1433695"/>
              <a:ext cx="1492998" cy="284648"/>
            </a:xfrm>
            <a:prstGeom prst="rect">
              <a:avLst/>
            </a:prstGeom>
            <a:noFill/>
          </p:spPr>
          <p:txBody>
            <a:bodyPr wrap="square" rtlCol="0">
              <a:spAutoFit/>
            </a:bodyPr>
            <a:lstStyle/>
            <a:p>
              <a:pPr algn="r"/>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PACKAGING  COST </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33B1DE88-519A-AD76-1D95-2A205246C990}"/>
                </a:ext>
              </a:extLst>
            </p:cNvPr>
            <p:cNvSpPr txBox="1"/>
            <p:nvPr/>
          </p:nvSpPr>
          <p:spPr>
            <a:xfrm>
              <a:off x="6118316" y="1630759"/>
              <a:ext cx="1492998" cy="503607"/>
            </a:xfrm>
            <a:prstGeom prst="rect">
              <a:avLst/>
            </a:prstGeom>
            <a:noFill/>
          </p:spPr>
          <p:txBody>
            <a:bodyPr wrap="square" rtlCol="0">
              <a:spAutoFit/>
            </a:bodyPr>
            <a:lstStyle/>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 15% to be paid to the </a:t>
              </a:r>
            </a:p>
            <a:p>
              <a:pPr algn="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Mass- produced  </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50" name="Rectangle 49">
            <a:extLst>
              <a:ext uri="{FF2B5EF4-FFF2-40B4-BE49-F238E27FC236}">
                <a16:creationId xmlns:a16="http://schemas.microsoft.com/office/drawing/2014/main" id="{56B004FA-C95E-B727-C3EB-D0F5CA347F8F}"/>
              </a:ext>
            </a:extLst>
          </p:cNvPr>
          <p:cNvSpPr/>
          <p:nvPr/>
        </p:nvSpPr>
        <p:spPr>
          <a:xfrm>
            <a:off x="4174553" y="1783126"/>
            <a:ext cx="98884" cy="9734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F7870FB5-201C-4421-3B0E-AB144164ADEB}"/>
              </a:ext>
            </a:extLst>
          </p:cNvPr>
          <p:cNvGrpSpPr/>
          <p:nvPr/>
        </p:nvGrpSpPr>
        <p:grpSpPr>
          <a:xfrm>
            <a:off x="1074393" y="1833287"/>
            <a:ext cx="2910691" cy="1027058"/>
            <a:chOff x="6118316" y="1403693"/>
            <a:chExt cx="1512078" cy="730673"/>
          </a:xfrm>
        </p:grpSpPr>
        <p:sp>
          <p:nvSpPr>
            <p:cNvPr id="52" name="TextBox 51">
              <a:extLst>
                <a:ext uri="{FF2B5EF4-FFF2-40B4-BE49-F238E27FC236}">
                  <a16:creationId xmlns:a16="http://schemas.microsoft.com/office/drawing/2014/main" id="{CC33A597-8133-0C2B-998C-C6028993EDC9}"/>
                </a:ext>
              </a:extLst>
            </p:cNvPr>
            <p:cNvSpPr txBox="1"/>
            <p:nvPr/>
          </p:nvSpPr>
          <p:spPr>
            <a:xfrm>
              <a:off x="6137396" y="1403693"/>
              <a:ext cx="1492998" cy="284648"/>
            </a:xfrm>
            <a:prstGeom prst="rect">
              <a:avLst/>
            </a:prstGeom>
            <a:noFill/>
          </p:spPr>
          <p:txBody>
            <a:bodyPr wrap="square" rtlCol="0">
              <a:spAutoFit/>
            </a:bodyPr>
            <a:lstStyle/>
            <a:p>
              <a:pPr algn="r"/>
              <a:r>
                <a:rPr lang="en-US" altLang="ko-KR" sz="2000" b="1" u="sng" dirty="0">
                  <a:solidFill>
                    <a:schemeClr val="tx1">
                      <a:lumMod val="75000"/>
                      <a:lumOff val="25000"/>
                    </a:schemeClr>
                  </a:solidFill>
                  <a:latin typeface="Times New Roman" panose="02020603050405020304" pitchFamily="18" charset="0"/>
                  <a:cs typeface="Times New Roman" panose="02020603050405020304" pitchFamily="18" charset="0"/>
                </a:rPr>
                <a:t>DELIVERY  COST </a:t>
              </a:r>
              <a:endParaRPr lang="ko-KR" altLang="en-US" sz="2000" b="1"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C234FED-056E-58DB-D255-4DEF33A72881}"/>
                </a:ext>
              </a:extLst>
            </p:cNvPr>
            <p:cNvSpPr txBox="1"/>
            <p:nvPr/>
          </p:nvSpPr>
          <p:spPr>
            <a:xfrm>
              <a:off x="6118316" y="1630759"/>
              <a:ext cx="1492998" cy="503607"/>
            </a:xfrm>
            <a:prstGeom prst="rect">
              <a:avLst/>
            </a:prstGeom>
            <a:noFill/>
          </p:spPr>
          <p:txBody>
            <a:bodyPr wrap="square" rtlCol="0">
              <a:spAutoFit/>
            </a:bodyPr>
            <a:lstStyle/>
            <a:p>
              <a:pPr algn="r"/>
              <a:r>
                <a:rPr lang="en-IN" altLang="ko-KR" sz="2000" dirty="0">
                  <a:solidFill>
                    <a:schemeClr val="tx1">
                      <a:lumMod val="75000"/>
                      <a:lumOff val="25000"/>
                    </a:schemeClr>
                  </a:solidFill>
                  <a:latin typeface="Times New Roman" panose="02020603050405020304" pitchFamily="18" charset="0"/>
                  <a:cs typeface="Times New Roman" panose="02020603050405020304" pitchFamily="18" charset="0"/>
                </a:rPr>
                <a:t>25 % to be paid to the delivery person  </a:t>
              </a: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pic>
        <p:nvPicPr>
          <p:cNvPr id="54" name="Picture 53" descr="Chart">
            <a:extLst>
              <a:ext uri="{FF2B5EF4-FFF2-40B4-BE49-F238E27FC236}">
                <a16:creationId xmlns:a16="http://schemas.microsoft.com/office/drawing/2014/main" id="{C3DA70F2-07BD-B849-7F7A-4CCA821F0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2" y="0"/>
            <a:ext cx="12301922" cy="6858000"/>
          </a:xfrm>
          <a:prstGeom prst="rect">
            <a:avLst/>
          </a:prstGeom>
        </p:spPr>
      </p:pic>
      <p:sp>
        <p:nvSpPr>
          <p:cNvPr id="55" name="TextBox 54">
            <a:extLst>
              <a:ext uri="{FF2B5EF4-FFF2-40B4-BE49-F238E27FC236}">
                <a16:creationId xmlns:a16="http://schemas.microsoft.com/office/drawing/2014/main" id="{BA66EEFE-EBE8-9E65-43FE-6633FD4190C0}"/>
              </a:ext>
            </a:extLst>
          </p:cNvPr>
          <p:cNvSpPr txBox="1"/>
          <p:nvPr/>
        </p:nvSpPr>
        <p:spPr>
          <a:xfrm>
            <a:off x="1883229" y="296477"/>
            <a:ext cx="671553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u="sng" kern="1200" dirty="0">
                <a:latin typeface="Times New Roman" panose="02020603050405020304" pitchFamily="18" charset="0"/>
                <a:ea typeface="+mj-ea"/>
                <a:cs typeface="Times New Roman" panose="02020603050405020304" pitchFamily="18" charset="0"/>
              </a:rPr>
              <a:t>REVENUE   </a:t>
            </a:r>
            <a:r>
              <a:rPr lang="en-US" sz="4400" b="1" kern="1200" dirty="0">
                <a:latin typeface="+mj-lt"/>
                <a:ea typeface="+mj-ea"/>
                <a:cs typeface="+mj-cs"/>
              </a:rPr>
              <a:t>  </a:t>
            </a:r>
          </a:p>
        </p:txBody>
      </p:sp>
      <p:sp>
        <p:nvSpPr>
          <p:cNvPr id="56" name="TextBox 55">
            <a:extLst>
              <a:ext uri="{FF2B5EF4-FFF2-40B4-BE49-F238E27FC236}">
                <a16:creationId xmlns:a16="http://schemas.microsoft.com/office/drawing/2014/main" id="{045999BC-259F-5017-293D-7C46DEE9F86B}"/>
              </a:ext>
            </a:extLst>
          </p:cNvPr>
          <p:cNvSpPr txBox="1"/>
          <p:nvPr/>
        </p:nvSpPr>
        <p:spPr>
          <a:xfrm>
            <a:off x="510851" y="1918517"/>
            <a:ext cx="6097554" cy="3450175"/>
          </a:xfrm>
          <a:prstGeom prst="rect">
            <a:avLst/>
          </a:prstGeom>
          <a:noFill/>
        </p:spPr>
        <p:txBody>
          <a:bodyPr wrap="square">
            <a:spAutoFit/>
          </a:bodyPr>
          <a:lstStyle/>
          <a:p>
            <a:pPr>
              <a:lnSpc>
                <a:spcPct val="90000"/>
              </a:lnSpc>
              <a:spcAft>
                <a:spcPts val="600"/>
              </a:spcAft>
            </a:pPr>
            <a:r>
              <a:rPr lang="en-US" sz="1800" b="1" u="sng" dirty="0">
                <a:latin typeface="Times New Roman" panose="02020603050405020304" pitchFamily="18" charset="0"/>
                <a:cs typeface="Times New Roman" panose="02020603050405020304" pitchFamily="18" charset="0"/>
              </a:rPr>
              <a:t>SALES </a:t>
            </a:r>
          </a:p>
          <a:p>
            <a:pPr indent="-228600">
              <a:lnSpc>
                <a:spcPct val="90000"/>
              </a:lnSpc>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15- 20 % from  the service providers. </a:t>
            </a:r>
          </a:p>
          <a:p>
            <a:pPr indent="-228600">
              <a:lnSpc>
                <a:spcPct val="90000"/>
              </a:lnSpc>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This will be negotiable after a certain period  </a:t>
            </a:r>
          </a:p>
          <a:p>
            <a:pPr indent="-228600">
              <a:lnSpc>
                <a:spcPct val="90000"/>
              </a:lnSpc>
              <a:spcAft>
                <a:spcPts val="600"/>
              </a:spcAf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nSpc>
                <a:spcPct val="90000"/>
              </a:lnSpc>
              <a:spcAft>
                <a:spcPts val="600"/>
              </a:spcAft>
            </a:pPr>
            <a:r>
              <a:rPr lang="en-US" sz="1800" b="1" u="sng" dirty="0">
                <a:latin typeface="Times New Roman" panose="02020603050405020304" pitchFamily="18" charset="0"/>
                <a:cs typeface="Times New Roman" panose="02020603050405020304" pitchFamily="18" charset="0"/>
              </a:rPr>
              <a:t>SUBSCRIPTION PLAN </a:t>
            </a:r>
          </a:p>
          <a:p>
            <a:pPr marL="285750" indent="-228600">
              <a:lnSpc>
                <a:spcPct val="90000"/>
              </a:lnSpc>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Website will also generate revenue from subscription or membership fees.</a:t>
            </a:r>
          </a:p>
          <a:p>
            <a:pPr marL="57150">
              <a:lnSpc>
                <a:spcPct val="90000"/>
              </a:lnSpc>
              <a:spcAft>
                <a:spcPts val="600"/>
              </a:spcAft>
            </a:pPr>
            <a:endParaRPr lang="en-US" sz="1800" dirty="0">
              <a:latin typeface="Times New Roman" panose="02020603050405020304" pitchFamily="18" charset="0"/>
              <a:cs typeface="Times New Roman" panose="02020603050405020304" pitchFamily="18" charset="0"/>
            </a:endParaRPr>
          </a:p>
          <a:p>
            <a:pPr>
              <a:lnSpc>
                <a:spcPct val="90000"/>
              </a:lnSpc>
              <a:spcAft>
                <a:spcPts val="600"/>
              </a:spcAft>
            </a:pPr>
            <a:r>
              <a:rPr lang="en-US" sz="1800" b="1" u="sng" dirty="0">
                <a:latin typeface="Times New Roman" panose="02020603050405020304" pitchFamily="18" charset="0"/>
                <a:cs typeface="Times New Roman" panose="02020603050405020304" pitchFamily="18" charset="0"/>
              </a:rPr>
              <a:t>ONLINE AD REVENUE  </a:t>
            </a:r>
          </a:p>
          <a:p>
            <a:pPr marL="285750" indent="-228600">
              <a:lnSpc>
                <a:spcPct val="90000"/>
              </a:lnSpc>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Website  may also generate revenue from advertising and sponsorships</a:t>
            </a:r>
          </a:p>
        </p:txBody>
      </p:sp>
    </p:spTree>
    <p:extLst>
      <p:ext uri="{BB962C8B-B14F-4D97-AF65-F5344CB8AC3E}">
        <p14:creationId xmlns:p14="http://schemas.microsoft.com/office/powerpoint/2010/main" val="4090474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B60F369D-81B3-94AF-5E3B-4752E305F44C}"/>
              </a:ext>
            </a:extLst>
          </p:cNvPr>
          <p:cNvSpPr txBox="1"/>
          <p:nvPr/>
        </p:nvSpPr>
        <p:spPr>
          <a:xfrm>
            <a:off x="445078" y="148158"/>
            <a:ext cx="6117768"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400" b="1" u="sng" kern="1200" dirty="0">
                <a:solidFill>
                  <a:schemeClr val="tx1"/>
                </a:solidFill>
                <a:latin typeface="Times New Roman" panose="02020603050405020304" pitchFamily="18" charset="0"/>
                <a:ea typeface="+mj-ea"/>
                <a:cs typeface="Times New Roman" panose="02020603050405020304" pitchFamily="18" charset="0"/>
              </a:rPr>
              <a:t>HACKATHON PARTICIPATION</a:t>
            </a:r>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p:cNvSpPr txBox="1"/>
          <p:nvPr/>
        </p:nvSpPr>
        <p:spPr>
          <a:xfrm>
            <a:off x="335666" y="1770038"/>
            <a:ext cx="6574420" cy="5087961"/>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"Ideation Competition on Sustainable Lifestyle" was organized by Aryabhatt DSEU Ashok Vihar Campus from 3rd February to 10th February and we secured 4</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position and were in the top winners.</a:t>
            </a:r>
          </a:p>
          <a:p>
            <a:pPr marL="285750"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“ASU” Start-Up Idea Competition with Impacting Community through Sustainable Innovations theme from 20th – 25th Feb. 2023 and we secured 3</a:t>
            </a:r>
            <a:r>
              <a:rPr lang="en-US" sz="2000" baseline="30000" dirty="0">
                <a:latin typeface="Times New Roman" panose="02020603050405020304" pitchFamily="18" charset="0"/>
                <a:cs typeface="Times New Roman" panose="02020603050405020304" pitchFamily="18" charset="0"/>
              </a:rPr>
              <a:t>rd</a:t>
            </a:r>
            <a:r>
              <a:rPr lang="en-US" sz="2000" dirty="0">
                <a:latin typeface="Times New Roman" panose="02020603050405020304" pitchFamily="18" charset="0"/>
                <a:cs typeface="Times New Roman" panose="02020603050405020304" pitchFamily="18" charset="0"/>
              </a:rPr>
              <a:t> position and were in the top winners.</a:t>
            </a:r>
          </a:p>
          <a:p>
            <a:pPr marL="285750"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"5th Technovation HACKATHON " held by Sharda University from 30</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jan – 4</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feb and we qualified 2 rounds of the competition.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World Engineering Day (WED) for Sustainable Development is celebrated on the 4th of March every year as a UNESCO international day promoting the profile of engineers and engineering.  The 2023 World Engineering Day theme is ‘Engineering Innovation for a More Resilient World’.</a:t>
            </a:r>
            <a:br>
              <a:rPr lang="en-US" sz="1400" dirty="0"/>
            </a:br>
            <a:endParaRPr lang="en-US" sz="1400" dirty="0"/>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odium with solid fill">
            <a:extLst>
              <a:ext uri="{FF2B5EF4-FFF2-40B4-BE49-F238E27FC236}">
                <a16:creationId xmlns:a16="http://schemas.microsoft.com/office/drawing/2014/main" id="{FE8E9A3A-4345-473D-FA05-80AADB97A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84572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4FD9603-08D1-1519-A68D-B79A4A56FB71}"/>
              </a:ext>
            </a:extLst>
          </p:cNvPr>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3" name="TextBox 2">
            <a:extLst>
              <a:ext uri="{FF2B5EF4-FFF2-40B4-BE49-F238E27FC236}">
                <a16:creationId xmlns:a16="http://schemas.microsoft.com/office/drawing/2014/main" id="{B60F369D-81B3-94AF-5E3B-4752E305F44C}"/>
              </a:ext>
            </a:extLst>
          </p:cNvPr>
          <p:cNvSpPr txBox="1"/>
          <p:nvPr/>
        </p:nvSpPr>
        <p:spPr>
          <a:xfrm flipH="1">
            <a:off x="139336" y="200297"/>
            <a:ext cx="11097350"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RESPONSIBILITY CHART</a:t>
            </a:r>
            <a:endParaRPr lang="en-IN" sz="54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83773" y="1525422"/>
            <a:ext cx="9962604" cy="4301198"/>
          </a:xfrm>
          <a:prstGeom prst="rect">
            <a:avLst/>
          </a:prstGeom>
        </p:spPr>
      </p:pic>
      <p:sp>
        <p:nvSpPr>
          <p:cNvPr id="6" name="AutoShape 4">
            <a:extLst>
              <a:ext uri="{FF2B5EF4-FFF2-40B4-BE49-F238E27FC236}">
                <a16:creationId xmlns:a16="http://schemas.microsoft.com/office/drawing/2014/main" id="{CB34A335-241B-C8A7-4C7F-9FA2B3CC92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86554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24086-6427-492D-451D-88B9428B21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92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7" name="Picture 2">
            <a:extLst>
              <a:ext uri="{FF2B5EF4-FFF2-40B4-BE49-F238E27FC236}">
                <a16:creationId xmlns:a16="http://schemas.microsoft.com/office/drawing/2014/main" id="{6427FF27-77C1-2D84-9264-AD0BD99154E0}"/>
              </a:ext>
            </a:extLst>
          </p:cNvPr>
          <p:cNvPicPr>
            <a:picLocks noChangeAspect="1" noChangeArrowheads="1"/>
          </p:cNvPicPr>
          <p:nvPr/>
        </p:nvPicPr>
        <p:blipFill>
          <a:blip r:embed="rId2"/>
          <a:srcRect/>
          <a:stretch>
            <a:fillRect/>
          </a:stretch>
        </p:blipFill>
        <p:spPr bwMode="auto">
          <a:xfrm>
            <a:off x="0" y="7053"/>
            <a:ext cx="12192000" cy="6858000"/>
          </a:xfrm>
          <a:prstGeom prst="rect">
            <a:avLst/>
          </a:prstGeom>
          <a:noFill/>
          <a:ln w="9525">
            <a:noFill/>
            <a:miter lim="800000"/>
            <a:headEnd/>
            <a:tailEnd/>
          </a:ln>
          <a:effectLst/>
        </p:spPr>
      </p:pic>
      <p:pic>
        <p:nvPicPr>
          <p:cNvPr id="1078" name="Picture 10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8811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a:srcRect b="443"/>
          <a:stretch/>
        </p:blipFill>
        <p:spPr bwMode="auto">
          <a:xfrm>
            <a:off x="0" y="0"/>
            <a:ext cx="12192000" cy="6858000"/>
          </a:xfrm>
          <a:prstGeom prst="rect">
            <a:avLst/>
          </a:prstGeom>
          <a:noFill/>
        </p:spPr>
      </p:pic>
      <p:pic>
        <p:nvPicPr>
          <p:cNvPr id="4" name="Picture 3">
            <a:extLst>
              <a:ext uri="{FF2B5EF4-FFF2-40B4-BE49-F238E27FC236}">
                <a16:creationId xmlns:a16="http://schemas.microsoft.com/office/drawing/2014/main" id="{53E076CD-FD6C-39C6-B302-EF2F92B265F5}"/>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imgEffect>
                  </a14:imgLayer>
                </a14:imgProps>
              </a:ext>
            </a:extLst>
          </a:blip>
          <a:stretch>
            <a:fillRect/>
          </a:stretch>
        </p:blipFill>
        <p:spPr>
          <a:xfrm>
            <a:off x="7168140" y="4373833"/>
            <a:ext cx="5579444" cy="2618369"/>
          </a:xfrm>
          <a:prstGeom prst="rect">
            <a:avLst/>
          </a:prstGeom>
          <a:effectLst>
            <a:outerShdw blurRad="50800" dist="50800" dir="5400000" algn="ctr" rotWithShape="0">
              <a:srgbClr val="000000">
                <a:alpha val="0"/>
              </a:srgbClr>
            </a:outerShdw>
          </a:effectLst>
        </p:spPr>
      </p:pic>
      <p:sp>
        <p:nvSpPr>
          <p:cNvPr id="5" name="Title 1">
            <a:extLst>
              <a:ext uri="{FF2B5EF4-FFF2-40B4-BE49-F238E27FC236}">
                <a16:creationId xmlns:a16="http://schemas.microsoft.com/office/drawing/2014/main" id="{01DF3B8B-4E50-37C2-DB80-2BA9F7A3ADE3}"/>
              </a:ext>
            </a:extLst>
          </p:cNvPr>
          <p:cNvSpPr txBox="1">
            <a:spLocks/>
          </p:cNvSpPr>
          <p:nvPr/>
        </p:nvSpPr>
        <p:spPr>
          <a:xfrm>
            <a:off x="3249679" y="198412"/>
            <a:ext cx="10273004" cy="64997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effectLst/>
                <a:uLnTx/>
                <a:uFillTx/>
                <a:latin typeface="Arial Black" panose="020B0A04020102020204" pitchFamily="34" charset="0"/>
                <a:ea typeface="+mj-ea"/>
                <a:cs typeface="+mj-cs"/>
              </a:rPr>
              <a:t>    </a:t>
            </a:r>
            <a:r>
              <a:rPr kumimoji="0" lang="en-IN" sz="4400" b="1" i="0" u="sng" strike="noStrike" kern="1200" cap="none" spc="0" normalizeH="0" baseline="0" noProof="0" dirty="0">
                <a:ln>
                  <a:noFill/>
                </a:ln>
                <a:effectLst/>
                <a:uLnTx/>
                <a:uFillTx/>
                <a:latin typeface="Arial Black" panose="020B0A04020102020204" pitchFamily="34" charset="0"/>
                <a:ea typeface="+mj-ea"/>
                <a:cs typeface="+mj-cs"/>
              </a:rPr>
              <a:t>PROBLEMS  </a:t>
            </a:r>
          </a:p>
        </p:txBody>
      </p:sp>
      <p:sp>
        <p:nvSpPr>
          <p:cNvPr id="6" name="Rounded Rectangle 5"/>
          <p:cNvSpPr/>
          <p:nvPr/>
        </p:nvSpPr>
        <p:spPr>
          <a:xfrm>
            <a:off x="629728" y="1440612"/>
            <a:ext cx="2901655" cy="3532604"/>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solidFill>
              <a:srgbClr val="30303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u="sng" dirty="0">
              <a:solidFill>
                <a:schemeClr val="tx1"/>
              </a:solidFill>
              <a:latin typeface="Arial" pitchFamily="34" charset="0"/>
              <a:ea typeface="FZShuTi" pitchFamily="2" charset="-122"/>
              <a:cs typeface="Arial" pitchFamily="34" charset="0"/>
            </a:endParaRPr>
          </a:p>
          <a:p>
            <a:pPr algn="ctr">
              <a:buFont typeface="Wingdings" pitchFamily="2" charset="2"/>
              <a:buChar char="q"/>
            </a:pPr>
            <a:endParaRPr lang="en-US" altLang="ko-KR" sz="2000" b="1" u="sng" dirty="0">
              <a:solidFill>
                <a:schemeClr val="tx1"/>
              </a:solidFill>
              <a:latin typeface="Arial" pitchFamily="34" charset="0"/>
              <a:ea typeface="FZShuTi" pitchFamily="2" charset="-122"/>
              <a:cs typeface="Arial" pitchFamily="34" charset="0"/>
            </a:endParaRPr>
          </a:p>
          <a:p>
            <a:pPr algn="ctr">
              <a:buFont typeface="Wingdings" pitchFamily="2" charset="2"/>
              <a:buChar char="q"/>
            </a:pPr>
            <a:r>
              <a:rPr lang="en-US" altLang="ko-KR" sz="2000" b="1" u="sng" dirty="0">
                <a:solidFill>
                  <a:schemeClr val="tx1"/>
                </a:solidFill>
                <a:latin typeface="Arial" pitchFamily="34" charset="0"/>
                <a:ea typeface="FZShuTi" pitchFamily="2" charset="-122"/>
                <a:cs typeface="Arial" pitchFamily="34" charset="0"/>
              </a:rPr>
              <a:t>UNAVAILABILITY OF HEALTHY AND AFFORDABLE </a:t>
            </a:r>
          </a:p>
          <a:p>
            <a:pPr algn="ctr"/>
            <a:r>
              <a:rPr lang="en-US" altLang="ko-KR" sz="2000" b="1" u="sng" dirty="0">
                <a:solidFill>
                  <a:schemeClr val="tx1"/>
                </a:solidFill>
                <a:latin typeface="Arial" pitchFamily="34" charset="0"/>
                <a:ea typeface="FZShuTi" pitchFamily="2" charset="-122"/>
                <a:cs typeface="Arial" pitchFamily="34" charset="0"/>
              </a:rPr>
              <a:t>HOME MADE FOOD</a:t>
            </a:r>
          </a:p>
          <a:p>
            <a:pPr algn="ctr"/>
            <a:endParaRPr lang="en-US" altLang="ko-KR" sz="2000" b="1" u="sng" dirty="0">
              <a:solidFill>
                <a:schemeClr val="tx1"/>
              </a:solidFill>
              <a:latin typeface="Arial" pitchFamily="34" charset="0"/>
              <a:ea typeface="FZShuTi" pitchFamily="2" charset="-122"/>
              <a:cs typeface="Arial" pitchFamily="34" charset="0"/>
            </a:endParaRPr>
          </a:p>
          <a:p>
            <a:pPr algn="ctr"/>
            <a:r>
              <a:rPr lang="en-US" altLang="ko-KR" sz="2000" dirty="0">
                <a:solidFill>
                  <a:schemeClr val="tx1"/>
                </a:solidFill>
                <a:latin typeface="Times New Roman" pitchFamily="18" charset="0"/>
                <a:cs typeface="Times New Roman" pitchFamily="18" charset="0"/>
              </a:rPr>
              <a:t>Relocation due to job or education, people find it difficult to find healthy home-made food at an affordable price.</a:t>
            </a:r>
          </a:p>
          <a:p>
            <a:pPr algn="ctr"/>
            <a:endParaRPr lang="en-US" altLang="ko-KR" sz="2000" b="1" dirty="0">
              <a:solidFill>
                <a:schemeClr val="tx1"/>
              </a:solidFill>
              <a:latin typeface="Arial" pitchFamily="34" charset="0"/>
              <a:ea typeface="FZShuTi" pitchFamily="2" charset="-122"/>
              <a:cs typeface="Arial" pitchFamily="34" charset="0"/>
            </a:endParaRPr>
          </a:p>
          <a:p>
            <a:pPr algn="ctr"/>
            <a:endParaRPr lang="ko-KR" altLang="en-US" sz="2000" b="1" dirty="0">
              <a:solidFill>
                <a:schemeClr val="tx1"/>
              </a:solidFill>
              <a:latin typeface="Arial" pitchFamily="34" charset="0"/>
              <a:cs typeface="Arial" pitchFamily="34" charset="0"/>
            </a:endParaRPr>
          </a:p>
        </p:txBody>
      </p:sp>
      <p:sp>
        <p:nvSpPr>
          <p:cNvPr id="19" name="Rounded Rectangle 18"/>
          <p:cNvSpPr/>
          <p:nvPr/>
        </p:nvSpPr>
        <p:spPr>
          <a:xfrm>
            <a:off x="4008409" y="1664898"/>
            <a:ext cx="2863970" cy="3036498"/>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solidFill>
              <a:srgbClr val="30303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u="sng" dirty="0">
              <a:solidFill>
                <a:schemeClr val="tx1"/>
              </a:solidFill>
              <a:latin typeface="Arial" pitchFamily="34" charset="0"/>
              <a:ea typeface="FZShuTi" pitchFamily="2" charset="-122"/>
              <a:cs typeface="Arial" pitchFamily="34" charset="0"/>
            </a:endParaRPr>
          </a:p>
          <a:p>
            <a:pPr algn="ctr"/>
            <a:r>
              <a:rPr lang="en-US" altLang="ko-KR" sz="2000" b="1" u="sng" dirty="0">
                <a:solidFill>
                  <a:schemeClr val="tx1"/>
                </a:solidFill>
                <a:latin typeface="Arial" pitchFamily="34" charset="0"/>
                <a:ea typeface="FZShuTi" pitchFamily="2" charset="-122"/>
                <a:cs typeface="Arial" pitchFamily="34" charset="0"/>
              </a:rPr>
              <a:t> </a:t>
            </a:r>
          </a:p>
          <a:p>
            <a:pPr algn="ctr">
              <a:buFont typeface="Wingdings" pitchFamily="2" charset="2"/>
              <a:buChar char="q"/>
            </a:pPr>
            <a:r>
              <a:rPr lang="en-US" altLang="ko-KR" sz="2000" b="1" u="sng" dirty="0">
                <a:solidFill>
                  <a:schemeClr val="tx1"/>
                </a:solidFill>
                <a:latin typeface="Arial" pitchFamily="34" charset="0"/>
                <a:ea typeface="FZShuTi" pitchFamily="2" charset="-122"/>
                <a:cs typeface="Arial" pitchFamily="34" charset="0"/>
              </a:rPr>
              <a:t>NO-TIME TO COOK</a:t>
            </a:r>
          </a:p>
          <a:p>
            <a:pPr algn="ctr"/>
            <a:endParaRPr lang="ko-KR" altLang="en-US" sz="2000" b="1" u="sng" dirty="0">
              <a:solidFill>
                <a:schemeClr val="tx1"/>
              </a:solidFill>
              <a:latin typeface="Arial" pitchFamily="34" charset="0"/>
              <a:cs typeface="Arial" pitchFamily="34" charset="0"/>
            </a:endParaRPr>
          </a:p>
          <a:p>
            <a:pPr algn="ctr"/>
            <a:r>
              <a:rPr lang="en-US" altLang="ko-KR" sz="2000" dirty="0">
                <a:solidFill>
                  <a:schemeClr val="tx1"/>
                </a:solidFill>
                <a:latin typeface="Times New Roman" pitchFamily="18" charset="0"/>
                <a:cs typeface="Times New Roman" pitchFamily="18" charset="0"/>
              </a:rPr>
              <a:t>Unconventional Millennial lifestyle where people don’t have time to cook</a:t>
            </a:r>
          </a:p>
          <a:p>
            <a:pPr algn="ctr"/>
            <a:r>
              <a:rPr lang="en-US" altLang="ko-KR" sz="2000" dirty="0">
                <a:solidFill>
                  <a:schemeClr val="tx1"/>
                </a:solidFill>
                <a:latin typeface="Times New Roman" pitchFamily="18" charset="0"/>
                <a:cs typeface="Times New Roman" pitchFamily="18" charset="0"/>
              </a:rPr>
              <a:t>Often leads to bad eating habits.</a:t>
            </a:r>
          </a:p>
          <a:p>
            <a:pPr algn="ctr"/>
            <a:endParaRPr lang="en-US" altLang="ko-KR" sz="2000" b="1" dirty="0">
              <a:solidFill>
                <a:schemeClr val="tx1"/>
              </a:solidFill>
              <a:latin typeface="Arial" pitchFamily="34" charset="0"/>
              <a:ea typeface="FZShuTi" pitchFamily="2" charset="-122"/>
              <a:cs typeface="Arial" pitchFamily="34" charset="0"/>
            </a:endParaRPr>
          </a:p>
          <a:p>
            <a:pPr algn="ctr"/>
            <a:endParaRPr lang="ko-KR" altLang="en-US" sz="2000" b="1" dirty="0">
              <a:solidFill>
                <a:schemeClr val="tx1"/>
              </a:solidFill>
              <a:latin typeface="Arial" pitchFamily="34" charset="0"/>
              <a:cs typeface="Arial" pitchFamily="34" charset="0"/>
            </a:endParaRPr>
          </a:p>
        </p:txBody>
      </p:sp>
      <p:grpSp>
        <p:nvGrpSpPr>
          <p:cNvPr id="20" name="Group 7">
            <a:extLst>
              <a:ext uri="{FF2B5EF4-FFF2-40B4-BE49-F238E27FC236}">
                <a16:creationId xmlns:a16="http://schemas.microsoft.com/office/drawing/2014/main" id="{F3D89854-51A6-419A-6DC7-4094BE56820C}"/>
              </a:ext>
            </a:extLst>
          </p:cNvPr>
          <p:cNvGrpSpPr/>
          <p:nvPr/>
        </p:nvGrpSpPr>
        <p:grpSpPr>
          <a:xfrm>
            <a:off x="3368536" y="1975079"/>
            <a:ext cx="2225774" cy="864569"/>
            <a:chOff x="2004348" y="4306510"/>
            <a:chExt cx="2380861" cy="547212"/>
          </a:xfrm>
        </p:grpSpPr>
        <p:sp>
          <p:nvSpPr>
            <p:cNvPr id="21" name="TextBox 20">
              <a:extLst>
                <a:ext uri="{FF2B5EF4-FFF2-40B4-BE49-F238E27FC236}">
                  <a16:creationId xmlns:a16="http://schemas.microsoft.com/office/drawing/2014/main" id="{EC886E95-5D0A-D4C3-D63C-7BC6B729A627}"/>
                </a:ext>
              </a:extLst>
            </p:cNvPr>
            <p:cNvSpPr txBox="1"/>
            <p:nvPr/>
          </p:nvSpPr>
          <p:spPr>
            <a:xfrm>
              <a:off x="2143209" y="4639441"/>
              <a:ext cx="2207775" cy="214281"/>
            </a:xfrm>
            <a:prstGeom prst="rect">
              <a:avLst/>
            </a:prstGeom>
            <a:noFill/>
          </p:spPr>
          <p:txBody>
            <a:bodyPr wrap="square" rtlCol="0">
              <a:spAutoFit/>
            </a:bodyPr>
            <a:lstStyle/>
            <a:p>
              <a:endParaRPr lang="en-US" altLang="ko-KR" sz="1600" b="1" dirty="0">
                <a:solidFill>
                  <a:schemeClr val="tx1">
                    <a:lumMod val="75000"/>
                    <a:lumOff val="25000"/>
                  </a:schemeClr>
                </a:solidFill>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50D0D057-9006-A61B-737D-76BBC7345211}"/>
                </a:ext>
              </a:extLst>
            </p:cNvPr>
            <p:cNvSpPr txBox="1"/>
            <p:nvPr/>
          </p:nvSpPr>
          <p:spPr>
            <a:xfrm>
              <a:off x="2004348" y="4306510"/>
              <a:ext cx="2380861" cy="253242"/>
            </a:xfrm>
            <a:prstGeom prst="rect">
              <a:avLst/>
            </a:prstGeom>
            <a:noFill/>
          </p:spPr>
          <p:txBody>
            <a:bodyPr wrap="square" rtlCol="0">
              <a:spAutoFit/>
            </a:bodyPr>
            <a:lstStyle/>
            <a:p>
              <a:pPr algn="ctr">
                <a:buFont typeface="Wingdings" pitchFamily="2" charset="2"/>
                <a:buChar char="q"/>
              </a:pPr>
              <a:endParaRPr lang="ko-KR" altLang="en-US" sz="2000" b="1" u="sng" dirty="0">
                <a:solidFill>
                  <a:schemeClr val="tx2"/>
                </a:solidFill>
                <a:latin typeface="Arial" pitchFamily="34" charset="0"/>
                <a:cs typeface="Arial" pitchFamily="34" charset="0"/>
              </a:endParaRPr>
            </a:p>
          </p:txBody>
        </p:sp>
      </p:grpSp>
      <p:sp>
        <p:nvSpPr>
          <p:cNvPr id="23" name="Rounded Rectangle 22"/>
          <p:cNvSpPr/>
          <p:nvPr/>
        </p:nvSpPr>
        <p:spPr>
          <a:xfrm>
            <a:off x="7349404" y="1920603"/>
            <a:ext cx="2792083" cy="2385970"/>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a:solidFill>
              <a:srgbClr val="30303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u="sng" dirty="0">
              <a:solidFill>
                <a:schemeClr val="tx1"/>
              </a:solidFill>
              <a:latin typeface="Arial" pitchFamily="34" charset="0"/>
              <a:ea typeface="FZShuTi" pitchFamily="2" charset="-122"/>
              <a:cs typeface="Arial" pitchFamily="34" charset="0"/>
            </a:endParaRPr>
          </a:p>
          <a:p>
            <a:pPr algn="ctr"/>
            <a:endParaRPr lang="en-US" altLang="ko-KR" sz="2000" b="1" u="sng" dirty="0">
              <a:solidFill>
                <a:schemeClr val="tx1"/>
              </a:solidFill>
              <a:latin typeface="Arial" pitchFamily="34" charset="0"/>
              <a:ea typeface="FZShuTi" pitchFamily="2" charset="-122"/>
              <a:cs typeface="Arial" pitchFamily="34" charset="0"/>
            </a:endParaRPr>
          </a:p>
          <a:p>
            <a:pPr algn="ctr">
              <a:buFont typeface="Wingdings" pitchFamily="2" charset="2"/>
              <a:buChar char="q"/>
            </a:pPr>
            <a:r>
              <a:rPr lang="en-US" altLang="ko-KR" sz="2000" b="1" u="sng" dirty="0">
                <a:solidFill>
                  <a:schemeClr val="tx1"/>
                </a:solidFill>
                <a:latin typeface="Arial" pitchFamily="34" charset="0"/>
                <a:ea typeface="FZShuTi" pitchFamily="2" charset="-122"/>
                <a:cs typeface="Arial" pitchFamily="34" charset="0"/>
              </a:rPr>
              <a:t>PERSONALISED DIET</a:t>
            </a:r>
          </a:p>
          <a:p>
            <a:pPr algn="ctr"/>
            <a:endParaRPr lang="ko-KR" altLang="en-US" sz="2000" b="1" u="sng" dirty="0">
              <a:solidFill>
                <a:schemeClr val="tx1"/>
              </a:solidFill>
              <a:latin typeface="Arial" pitchFamily="34" charset="0"/>
              <a:cs typeface="Arial" pitchFamily="34" charset="0"/>
            </a:endParaRPr>
          </a:p>
          <a:p>
            <a:pPr algn="ctr"/>
            <a:r>
              <a:rPr lang="en-US" altLang="ko-KR" sz="2000" dirty="0">
                <a:solidFill>
                  <a:schemeClr val="tx1"/>
                </a:solidFill>
                <a:latin typeface="Times New Roman" pitchFamily="18" charset="0"/>
                <a:cs typeface="Times New Roman" pitchFamily="18" charset="0"/>
              </a:rPr>
              <a:t>People who have dietary or medical issues.</a:t>
            </a:r>
          </a:p>
          <a:p>
            <a:pPr algn="ctr"/>
            <a:r>
              <a:rPr lang="en-US" altLang="ko-KR" sz="2000" dirty="0">
                <a:solidFill>
                  <a:schemeClr val="tx1"/>
                </a:solidFill>
                <a:latin typeface="Times New Roman" pitchFamily="18" charset="0"/>
                <a:cs typeface="Times New Roman" pitchFamily="18" charset="0"/>
              </a:rPr>
              <a:t>.</a:t>
            </a:r>
          </a:p>
          <a:p>
            <a:pPr algn="ctr"/>
            <a:endParaRPr lang="en-US" altLang="ko-KR" sz="2000" b="1" dirty="0">
              <a:solidFill>
                <a:schemeClr val="tx1"/>
              </a:solidFill>
              <a:latin typeface="Arial" pitchFamily="34" charset="0"/>
              <a:ea typeface="FZShuTi" pitchFamily="2" charset="-122"/>
              <a:cs typeface="Arial" pitchFamily="34" charset="0"/>
            </a:endParaRPr>
          </a:p>
          <a:p>
            <a:pPr algn="ctr"/>
            <a:endParaRPr lang="ko-KR" altLang="en-US" sz="2000" b="1" dirty="0">
              <a:solidFill>
                <a:schemeClr val="tx1"/>
              </a:solidFill>
              <a:latin typeface="Arial" pitchFamily="34" charset="0"/>
              <a:cs typeface="Arial" pitchFamily="34" charset="0"/>
            </a:endParaRPr>
          </a:p>
        </p:txBody>
      </p:sp>
      <p:grpSp>
        <p:nvGrpSpPr>
          <p:cNvPr id="24" name="Group 10">
            <a:extLst>
              <a:ext uri="{FF2B5EF4-FFF2-40B4-BE49-F238E27FC236}">
                <a16:creationId xmlns:a16="http://schemas.microsoft.com/office/drawing/2014/main" id="{3C5A0470-7BD0-2F5A-6D7D-E49A5366F802}"/>
              </a:ext>
            </a:extLst>
          </p:cNvPr>
          <p:cNvGrpSpPr/>
          <p:nvPr/>
        </p:nvGrpSpPr>
        <p:grpSpPr>
          <a:xfrm>
            <a:off x="6160408" y="1920603"/>
            <a:ext cx="2520978" cy="1120763"/>
            <a:chOff x="1944621" y="4361667"/>
            <a:chExt cx="2696635" cy="266606"/>
          </a:xfrm>
        </p:grpSpPr>
        <p:sp>
          <p:nvSpPr>
            <p:cNvPr id="25" name="TextBox 24">
              <a:extLst>
                <a:ext uri="{FF2B5EF4-FFF2-40B4-BE49-F238E27FC236}">
                  <a16:creationId xmlns:a16="http://schemas.microsoft.com/office/drawing/2014/main" id="{F6D8BAA9-2672-17D9-176F-1AA54B7CFA17}"/>
                </a:ext>
              </a:extLst>
            </p:cNvPr>
            <p:cNvSpPr txBox="1"/>
            <p:nvPr/>
          </p:nvSpPr>
          <p:spPr>
            <a:xfrm>
              <a:off x="2294619" y="4547738"/>
              <a:ext cx="2346637" cy="80535"/>
            </a:xfrm>
            <a:prstGeom prst="rect">
              <a:avLst/>
            </a:prstGeom>
            <a:noFill/>
          </p:spPr>
          <p:txBody>
            <a:bodyPr wrap="square" rtlCol="0">
              <a:spAutoFit/>
            </a:bodyPr>
            <a:lstStyle/>
            <a:p>
              <a:endParaRPr lang="en-US" altLang="ko-KR" sz="1600" b="1" dirty="0">
                <a:solidFill>
                  <a:schemeClr val="tx1">
                    <a:lumMod val="75000"/>
                    <a:lumOff val="25000"/>
                  </a:schemeClr>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31A367FC-0281-DA51-E813-250CAFCC58D7}"/>
                </a:ext>
              </a:extLst>
            </p:cNvPr>
            <p:cNvSpPr txBox="1"/>
            <p:nvPr/>
          </p:nvSpPr>
          <p:spPr>
            <a:xfrm>
              <a:off x="1944621" y="4361667"/>
              <a:ext cx="2380861" cy="95178"/>
            </a:xfrm>
            <a:prstGeom prst="rect">
              <a:avLst/>
            </a:prstGeom>
            <a:noFill/>
          </p:spPr>
          <p:txBody>
            <a:bodyPr wrap="square" rtlCol="0">
              <a:spAutoFit/>
            </a:bodyPr>
            <a:lstStyle/>
            <a:p>
              <a:pPr algn="ctr">
                <a:buFont typeface="Wingdings" pitchFamily="2" charset="2"/>
                <a:buChar char="q"/>
              </a:pPr>
              <a:endParaRPr lang="ko-KR" altLang="en-US" sz="2000" dirty="0">
                <a:solidFill>
                  <a:srgbClr val="002060"/>
                </a:solidFill>
                <a:latin typeface="Arial" pitchFamily="34" charset="0"/>
                <a:cs typeface="Arial" pitchFamily="34" charset="0"/>
              </a:endParaRPr>
            </a:p>
          </p:txBody>
        </p:sp>
      </p:grpSp>
    </p:spTree>
    <p:extLst>
      <p:ext uri="{BB962C8B-B14F-4D97-AF65-F5344CB8AC3E}">
        <p14:creationId xmlns:p14="http://schemas.microsoft.com/office/powerpoint/2010/main" val="320381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rotWithShape="1">
          <a:blip r:embed="rId2"/>
          <a:srcRect b="443"/>
          <a:stretch/>
        </p:blipFill>
        <p:spPr bwMode="auto">
          <a:xfrm>
            <a:off x="0" y="0"/>
            <a:ext cx="12192000" cy="6858000"/>
          </a:xfrm>
          <a:prstGeom prst="rect">
            <a:avLst/>
          </a:prstGeom>
          <a:noFill/>
        </p:spPr>
      </p:pic>
      <p:sp>
        <p:nvSpPr>
          <p:cNvPr id="14" name="Rounded Rectangle 13"/>
          <p:cNvSpPr/>
          <p:nvPr/>
        </p:nvSpPr>
        <p:spPr>
          <a:xfrm>
            <a:off x="1387642" y="1397301"/>
            <a:ext cx="3718559" cy="926815"/>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NUTRITIOUS DIET:</a:t>
            </a:r>
          </a:p>
          <a:p>
            <a:pPr algn="ctr"/>
            <a:r>
              <a:rPr lang="en-US" sz="1600" dirty="0">
                <a:solidFill>
                  <a:schemeClr val="tx1"/>
                </a:solidFill>
                <a:latin typeface="Times New Roman" pitchFamily="18" charset="0"/>
                <a:cs typeface="Times New Roman" pitchFamily="18" charset="0"/>
              </a:rPr>
              <a:t>Healthy, hygienic homemade food at your doorsteps</a:t>
            </a:r>
            <a:r>
              <a:rPr lang="en-US" sz="1600" b="1"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 </a:t>
            </a:r>
            <a:endParaRPr lang="en-US" sz="1600" dirty="0">
              <a:solidFill>
                <a:schemeClr val="tx1"/>
              </a:solidFill>
            </a:endParaRPr>
          </a:p>
        </p:txBody>
      </p:sp>
      <p:sp>
        <p:nvSpPr>
          <p:cNvPr id="3" name="Title 1">
            <a:extLst>
              <a:ext uri="{FF2B5EF4-FFF2-40B4-BE49-F238E27FC236}">
                <a16:creationId xmlns:a16="http://schemas.microsoft.com/office/drawing/2014/main" id="{E6C14988-8527-4290-DD6E-11790F5BB4C5}"/>
              </a:ext>
            </a:extLst>
          </p:cNvPr>
          <p:cNvSpPr txBox="1">
            <a:spLocks/>
          </p:cNvSpPr>
          <p:nvPr/>
        </p:nvSpPr>
        <p:spPr>
          <a:xfrm>
            <a:off x="-86828" y="101096"/>
            <a:ext cx="11049802" cy="1065739"/>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sng" strike="noStrike" kern="1200" cap="none" spc="0" normalizeH="0" baseline="0" noProof="0" dirty="0">
                <a:ln>
                  <a:noFill/>
                </a:ln>
                <a:effectLst/>
                <a:uLnTx/>
                <a:uFillTx/>
                <a:latin typeface="Times New Roman" pitchFamily="18" charset="0"/>
                <a:ea typeface="+mj-ea"/>
                <a:cs typeface="Times New Roman" pitchFamily="18" charset="0"/>
              </a:rPr>
              <a:t>SOLUTIONS / TECHNOLOGY USED</a:t>
            </a:r>
            <a:r>
              <a:rPr kumimoji="0" lang="en-IN" sz="6000" b="1" i="0" u="sng" strike="noStrike" kern="1200" cap="none" spc="0" normalizeH="0" baseline="0" noProof="0" dirty="0">
                <a:ln>
                  <a:noFill/>
                </a:ln>
                <a:effectLst/>
                <a:uLnTx/>
                <a:uFillTx/>
                <a:latin typeface="Times New Roman" pitchFamily="18" charset="0"/>
                <a:ea typeface="+mj-ea"/>
                <a:cs typeface="Times New Roman" pitchFamily="18" charset="0"/>
              </a:rPr>
              <a:t> </a:t>
            </a:r>
          </a:p>
        </p:txBody>
      </p:sp>
      <p:pic>
        <p:nvPicPr>
          <p:cNvPr id="35850" name="Picture 10" descr="C:\Users\Shivani Saluja\OneDrive\Desktop\112-1129793_healthy-food-logo-png-removebg-preview (2).png"/>
          <p:cNvPicPr>
            <a:picLocks noChangeAspect="1" noChangeArrowheads="1"/>
          </p:cNvPicPr>
          <p:nvPr/>
        </p:nvPicPr>
        <p:blipFill>
          <a:blip r:embed="rId3" cstate="print"/>
          <a:srcRect/>
          <a:stretch>
            <a:fillRect/>
          </a:stretch>
        </p:blipFill>
        <p:spPr bwMode="auto">
          <a:xfrm>
            <a:off x="367737" y="1306130"/>
            <a:ext cx="1118046" cy="1201551"/>
          </a:xfrm>
          <a:prstGeom prst="rect">
            <a:avLst/>
          </a:prstGeom>
          <a:noFill/>
        </p:spPr>
      </p:pic>
      <p:sp>
        <p:nvSpPr>
          <p:cNvPr id="16" name="Rounded Rectangle 15"/>
          <p:cNvSpPr/>
          <p:nvPr/>
        </p:nvSpPr>
        <p:spPr>
          <a:xfrm>
            <a:off x="1460652" y="2753388"/>
            <a:ext cx="3718559" cy="759090"/>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PERSONALIZED DIET:</a:t>
            </a:r>
            <a:r>
              <a:rPr lang="en-US" sz="2000"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Customized Food</a:t>
            </a:r>
            <a:endParaRPr lang="en-US" sz="1600" dirty="0">
              <a:solidFill>
                <a:schemeClr val="tx1"/>
              </a:solidFill>
            </a:endParaRPr>
          </a:p>
        </p:txBody>
      </p:sp>
      <p:pic>
        <p:nvPicPr>
          <p:cNvPr id="35852" name="Picture 12" descr="Circle, cog, customize, gear, preferences, settings icon - Free download"/>
          <p:cNvPicPr>
            <a:picLocks noChangeAspect="1" noChangeArrowheads="1"/>
          </p:cNvPicPr>
          <p:nvPr/>
        </p:nvPicPr>
        <p:blipFill>
          <a:blip r:embed="rId4"/>
          <a:srcRect/>
          <a:stretch>
            <a:fillRect/>
          </a:stretch>
        </p:blipFill>
        <p:spPr bwMode="auto">
          <a:xfrm>
            <a:off x="367737" y="2598306"/>
            <a:ext cx="1118045" cy="1118045"/>
          </a:xfrm>
          <a:prstGeom prst="rect">
            <a:avLst/>
          </a:prstGeom>
          <a:noFill/>
        </p:spPr>
      </p:pic>
      <p:sp>
        <p:nvSpPr>
          <p:cNvPr id="20" name="Rounded Rectangle 19"/>
          <p:cNvSpPr/>
          <p:nvPr/>
        </p:nvSpPr>
        <p:spPr>
          <a:xfrm>
            <a:off x="1485783" y="3976955"/>
            <a:ext cx="3718559" cy="759091"/>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ORGANIC VEGETABLES</a:t>
            </a:r>
          </a:p>
        </p:txBody>
      </p:sp>
      <p:pic>
        <p:nvPicPr>
          <p:cNvPr id="35855" name="Picture 15" descr="C:\Users\Shivani Saluja\OneDrive\Desktop\png-clipart-eyelash-organic-food-amazon-com-eyebrow-100-natural-food-leaf-thumbnail-removebg-preview.png"/>
          <p:cNvPicPr>
            <a:picLocks noChangeAspect="1" noChangeArrowheads="1"/>
          </p:cNvPicPr>
          <p:nvPr/>
        </p:nvPicPr>
        <p:blipFill>
          <a:blip r:embed="rId5"/>
          <a:srcRect/>
          <a:stretch>
            <a:fillRect/>
          </a:stretch>
        </p:blipFill>
        <p:spPr bwMode="auto">
          <a:xfrm>
            <a:off x="376213" y="3795216"/>
            <a:ext cx="1197974" cy="1204859"/>
          </a:xfrm>
          <a:prstGeom prst="rect">
            <a:avLst/>
          </a:prstGeom>
          <a:noFill/>
        </p:spPr>
      </p:pic>
      <p:sp>
        <p:nvSpPr>
          <p:cNvPr id="10" name="Rounded Rectangle 13">
            <a:extLst>
              <a:ext uri="{FF2B5EF4-FFF2-40B4-BE49-F238E27FC236}">
                <a16:creationId xmlns:a16="http://schemas.microsoft.com/office/drawing/2014/main" id="{73DEA544-588C-4A48-764F-EEE126F840C5}"/>
              </a:ext>
            </a:extLst>
          </p:cNvPr>
          <p:cNvSpPr/>
          <p:nvPr/>
        </p:nvSpPr>
        <p:spPr>
          <a:xfrm>
            <a:off x="6493842" y="1430864"/>
            <a:ext cx="4555960" cy="3355185"/>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TECHNOLOGY:</a:t>
            </a:r>
          </a:p>
          <a:p>
            <a:pPr algn="ctr"/>
            <a:endParaRPr lang="en-US" sz="2800" b="1" dirty="0">
              <a:solidFill>
                <a:schemeClr val="tx1"/>
              </a:solidFill>
              <a:latin typeface="Times New Roman" pitchFamily="18" charset="0"/>
              <a:cs typeface="Times New Roman" pitchFamily="18" charset="0"/>
            </a:endParaRPr>
          </a:p>
          <a:p>
            <a:pPr algn="ctr"/>
            <a:r>
              <a:rPr lang="en-US" sz="2800" b="1" dirty="0">
                <a:solidFill>
                  <a:schemeClr val="tx1"/>
                </a:solidFill>
                <a:latin typeface="Times New Roman" pitchFamily="18" charset="0"/>
                <a:cs typeface="Times New Roman" pitchFamily="18" charset="0"/>
              </a:rPr>
              <a:t>1.React.js (Frontend) </a:t>
            </a:r>
          </a:p>
          <a:p>
            <a:pPr algn="ctr"/>
            <a:r>
              <a:rPr lang="en-US" sz="2800" b="1" dirty="0">
                <a:solidFill>
                  <a:schemeClr val="tx1"/>
                </a:solidFill>
                <a:latin typeface="Times New Roman" pitchFamily="18" charset="0"/>
                <a:cs typeface="Times New Roman" pitchFamily="18" charset="0"/>
              </a:rPr>
              <a:t>2.Backend(NodeJS, Express and Python) </a:t>
            </a:r>
          </a:p>
          <a:p>
            <a:pPr algn="ctr"/>
            <a:r>
              <a:rPr lang="en-US" sz="2800" b="1" dirty="0">
                <a:solidFill>
                  <a:schemeClr val="tx1"/>
                </a:solidFill>
                <a:latin typeface="Times New Roman" pitchFamily="18" charset="0"/>
                <a:cs typeface="Times New Roman" pitchFamily="18" charset="0"/>
              </a:rPr>
              <a:t>3. Database(MySQL)</a:t>
            </a:r>
          </a:p>
          <a:p>
            <a:pPr algn="ctr"/>
            <a:endParaRPr lang="en-US" sz="2800" b="1" dirty="0">
              <a:solidFill>
                <a:schemeClr val="tx1"/>
              </a:solidFill>
              <a:latin typeface="Times New Roman" pitchFamily="18" charset="0"/>
              <a:cs typeface="Times New Roman" pitchFamily="18" charset="0"/>
            </a:endParaRPr>
          </a:p>
        </p:txBody>
      </p:sp>
      <p:sp>
        <p:nvSpPr>
          <p:cNvPr id="13" name="Rounded Rectangle 13">
            <a:extLst>
              <a:ext uri="{FF2B5EF4-FFF2-40B4-BE49-F238E27FC236}">
                <a16:creationId xmlns:a16="http://schemas.microsoft.com/office/drawing/2014/main" id="{A9171DB7-8B82-BC5C-5F4E-AADC25092E08}"/>
              </a:ext>
            </a:extLst>
          </p:cNvPr>
          <p:cNvSpPr/>
          <p:nvPr/>
        </p:nvSpPr>
        <p:spPr>
          <a:xfrm>
            <a:off x="6493842" y="4975435"/>
            <a:ext cx="4536879" cy="1065740"/>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itchFamily="18" charset="0"/>
                <a:cs typeface="Times New Roman" pitchFamily="18" charset="0"/>
              </a:rPr>
              <a:t>Geo-location Tracking </a:t>
            </a:r>
          </a:p>
          <a:p>
            <a:pPr algn="ctr"/>
            <a:r>
              <a:rPr lang="en-US" sz="2800" b="1" dirty="0">
                <a:solidFill>
                  <a:schemeClr val="tx1"/>
                </a:solidFill>
                <a:latin typeface="Times New Roman" pitchFamily="18" charset="0"/>
                <a:cs typeface="Times New Roman" pitchFamily="18" charset="0"/>
              </a:rPr>
              <a:t>Recommendation  System </a:t>
            </a:r>
          </a:p>
        </p:txBody>
      </p:sp>
      <p:pic>
        <p:nvPicPr>
          <p:cNvPr id="22" name="Picture 21">
            <a:extLst>
              <a:ext uri="{FF2B5EF4-FFF2-40B4-BE49-F238E27FC236}">
                <a16:creationId xmlns:a16="http://schemas.microsoft.com/office/drawing/2014/main" id="{7E422679-8801-C72D-48C5-BC1538772A5A}"/>
              </a:ext>
            </a:extLst>
          </p:cNvPr>
          <p:cNvPicPr>
            <a:picLocks noChangeAspect="1"/>
          </p:cNvPicPr>
          <p:nvPr/>
        </p:nvPicPr>
        <p:blipFill>
          <a:blip r:embed="rId6"/>
          <a:stretch>
            <a:fillRect/>
          </a:stretch>
        </p:blipFill>
        <p:spPr>
          <a:xfrm>
            <a:off x="397166" y="5077890"/>
            <a:ext cx="1156068" cy="1156068"/>
          </a:xfrm>
          <a:prstGeom prst="rect">
            <a:avLst/>
          </a:prstGeom>
        </p:spPr>
      </p:pic>
      <p:sp>
        <p:nvSpPr>
          <p:cNvPr id="23" name="Rounded Rectangle 19">
            <a:extLst>
              <a:ext uri="{FF2B5EF4-FFF2-40B4-BE49-F238E27FC236}">
                <a16:creationId xmlns:a16="http://schemas.microsoft.com/office/drawing/2014/main" id="{47A43471-D8C1-799C-CFFB-E3C9000FF2E8}"/>
              </a:ext>
            </a:extLst>
          </p:cNvPr>
          <p:cNvSpPr/>
          <p:nvPr/>
        </p:nvSpPr>
        <p:spPr>
          <a:xfrm>
            <a:off x="1485783" y="5299478"/>
            <a:ext cx="3718559" cy="759091"/>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HAPPY HOURS </a:t>
            </a:r>
          </a:p>
        </p:txBody>
      </p:sp>
      <p:sp>
        <p:nvSpPr>
          <p:cNvPr id="4" name="Rectangle 3">
            <a:extLst>
              <a:ext uri="{FF2B5EF4-FFF2-40B4-BE49-F238E27FC236}">
                <a16:creationId xmlns:a16="http://schemas.microsoft.com/office/drawing/2014/main" id="{E29BECD5-683B-8BA8-0DAC-BEEC8D6DC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55DFF338-9B88-B29F-AE61-F6BD7E59A958}"/>
              </a:ext>
            </a:extLst>
          </p:cNvPr>
          <p:cNvPicPr>
            <a:picLocks noChangeAspect="1"/>
          </p:cNvPicPr>
          <p:nvPr/>
        </p:nvPicPr>
        <p:blipFill rotWithShape="1">
          <a:blip r:embed="rId7">
            <a:extLst>
              <a:ext uri="{28A0092B-C50C-407E-A947-70E740481C1C}">
                <a14:useLocalDpi xmlns:a14="http://schemas.microsoft.com/office/drawing/2010/main" val="0"/>
              </a:ext>
            </a:extLst>
          </a:blip>
          <a:srcRect b="19"/>
          <a:stretch/>
        </p:blipFill>
        <p:spPr>
          <a:xfrm>
            <a:off x="0" y="0"/>
            <a:ext cx="12192000" cy="6858000"/>
          </a:xfrm>
          <a:prstGeom prst="rect">
            <a:avLst/>
          </a:prstGeom>
        </p:spPr>
      </p:pic>
      <p:sp>
        <p:nvSpPr>
          <p:cNvPr id="6" name="TextBox 5">
            <a:extLst>
              <a:ext uri="{FF2B5EF4-FFF2-40B4-BE49-F238E27FC236}">
                <a16:creationId xmlns:a16="http://schemas.microsoft.com/office/drawing/2014/main" id="{BCBDA65E-8791-1810-2B62-0EDDD93A1347}"/>
              </a:ext>
            </a:extLst>
          </p:cNvPr>
          <p:cNvSpPr txBox="1"/>
          <p:nvPr/>
        </p:nvSpPr>
        <p:spPr>
          <a:xfrm flipH="1">
            <a:off x="397091" y="228601"/>
            <a:ext cx="11107552"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SOLUTIONS</a:t>
            </a:r>
            <a:endParaRPr lang="en-IN" sz="5400" b="1" u="sng"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EA7E288-92D7-E9EE-D576-FCCF2C56919C}"/>
              </a:ext>
            </a:extLst>
          </p:cNvPr>
          <p:cNvSpPr/>
          <p:nvPr/>
        </p:nvSpPr>
        <p:spPr>
          <a:xfrm>
            <a:off x="683328" y="1658876"/>
            <a:ext cx="10678346" cy="9051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C000"/>
              </a:solidFill>
            </a:endParaRPr>
          </a:p>
        </p:txBody>
      </p:sp>
      <p:sp>
        <p:nvSpPr>
          <p:cNvPr id="8" name="TextBox 7">
            <a:extLst>
              <a:ext uri="{FF2B5EF4-FFF2-40B4-BE49-F238E27FC236}">
                <a16:creationId xmlns:a16="http://schemas.microsoft.com/office/drawing/2014/main" id="{8CA6B00E-D237-6BEA-72A6-CBD74EEAAE83}"/>
              </a:ext>
            </a:extLst>
          </p:cNvPr>
          <p:cNvSpPr txBox="1"/>
          <p:nvPr/>
        </p:nvSpPr>
        <p:spPr>
          <a:xfrm>
            <a:off x="760396" y="1643972"/>
            <a:ext cx="10472286" cy="923330"/>
          </a:xfrm>
          <a:prstGeom prst="rect">
            <a:avLst/>
          </a:prstGeom>
          <a:solidFill>
            <a:srgbClr val="FFC000"/>
          </a:solidFill>
        </p:spPr>
        <p:txBody>
          <a:bodyPr wrap="square">
            <a:spAutoFit/>
          </a:bodyPr>
          <a:lstStyle/>
          <a:p>
            <a:r>
              <a:rPr lang="en-US" b="1" dirty="0">
                <a:solidFill>
                  <a:schemeClr val="bg1"/>
                </a:solidFill>
                <a:latin typeface="Times New Roman" panose="02020603050405020304" pitchFamily="18" charset="0"/>
                <a:cs typeface="Times New Roman" panose="02020603050405020304" pitchFamily="18" charset="0"/>
              </a:rPr>
              <a:t>Connecting customers to home chefs mostly Housewives and encouraging them to use their culinary skills to make money, offering a convenient and flexible job opportunity and food to the customers at min. price while promoting healthy lifestyle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C1F223-EE41-9A86-E530-0F9A7A145C88}"/>
              </a:ext>
            </a:extLst>
          </p:cNvPr>
          <p:cNvSpPr txBox="1"/>
          <p:nvPr/>
        </p:nvSpPr>
        <p:spPr>
          <a:xfrm>
            <a:off x="2834175" y="2704332"/>
            <a:ext cx="2745532"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solidFill>
                  <a:srgbClr val="852020"/>
                </a:solidFill>
                <a:latin typeface="Times New Roman" panose="02020603050405020304" pitchFamily="18" charset="0"/>
                <a:cs typeface="Times New Roman" panose="02020603050405020304" pitchFamily="18" charset="0"/>
              </a:rPr>
              <a:t>PERSONALIZED MEAL</a:t>
            </a:r>
          </a:p>
        </p:txBody>
      </p:sp>
      <p:sp>
        <p:nvSpPr>
          <p:cNvPr id="11" name="TextBox 10">
            <a:extLst>
              <a:ext uri="{FF2B5EF4-FFF2-40B4-BE49-F238E27FC236}">
                <a16:creationId xmlns:a16="http://schemas.microsoft.com/office/drawing/2014/main" id="{4DD97911-7925-A869-1EA1-DAE632D2A3FC}"/>
              </a:ext>
            </a:extLst>
          </p:cNvPr>
          <p:cNvSpPr txBox="1"/>
          <p:nvPr/>
        </p:nvSpPr>
        <p:spPr>
          <a:xfrm>
            <a:off x="6070407" y="2690336"/>
            <a:ext cx="6097554" cy="369332"/>
          </a:xfrm>
          <a:prstGeom prst="rect">
            <a:avLst/>
          </a:prstGeom>
          <a:noFill/>
        </p:spPr>
        <p:txBody>
          <a:bodyPr wrap="square">
            <a:spAutoFit/>
          </a:bodyPr>
          <a:lstStyle/>
          <a:p>
            <a:r>
              <a:rPr lang="en-IN" sz="1800" b="1" u="sng" dirty="0">
                <a:solidFill>
                  <a:srgbClr val="852020"/>
                </a:solidFill>
                <a:latin typeface="Times New Roman" panose="02020603050405020304" pitchFamily="18" charset="0"/>
                <a:cs typeface="Times New Roman" panose="02020603050405020304" pitchFamily="18" charset="0"/>
              </a:rPr>
              <a:t>NUTRITIOUS DIET</a:t>
            </a:r>
          </a:p>
        </p:txBody>
      </p:sp>
      <p:sp>
        <p:nvSpPr>
          <p:cNvPr id="15" name="TextBox 14">
            <a:extLst>
              <a:ext uri="{FF2B5EF4-FFF2-40B4-BE49-F238E27FC236}">
                <a16:creationId xmlns:a16="http://schemas.microsoft.com/office/drawing/2014/main" id="{5BA30514-BA74-8EAC-9A5B-0C4C522DFB04}"/>
              </a:ext>
            </a:extLst>
          </p:cNvPr>
          <p:cNvSpPr txBox="1"/>
          <p:nvPr/>
        </p:nvSpPr>
        <p:spPr>
          <a:xfrm>
            <a:off x="6197081" y="4671918"/>
            <a:ext cx="6148872" cy="369332"/>
          </a:xfrm>
          <a:prstGeom prst="rect">
            <a:avLst/>
          </a:prstGeom>
          <a:noFill/>
        </p:spPr>
        <p:txBody>
          <a:bodyPr wrap="square">
            <a:spAutoFit/>
          </a:bodyPr>
          <a:lstStyle/>
          <a:p>
            <a:r>
              <a:rPr lang="en-US" sz="1800" b="1" u="sng" dirty="0">
                <a:solidFill>
                  <a:srgbClr val="852020"/>
                </a:solidFill>
                <a:latin typeface="Times New Roman" panose="02020603050405020304" pitchFamily="18" charset="0"/>
                <a:cs typeface="Times New Roman" panose="02020603050405020304" pitchFamily="18" charset="0"/>
              </a:rPr>
              <a:t>HAPPY HOURS</a:t>
            </a:r>
          </a:p>
        </p:txBody>
      </p:sp>
      <p:sp>
        <p:nvSpPr>
          <p:cNvPr id="17" name="TextBox 16">
            <a:extLst>
              <a:ext uri="{FF2B5EF4-FFF2-40B4-BE49-F238E27FC236}">
                <a16:creationId xmlns:a16="http://schemas.microsoft.com/office/drawing/2014/main" id="{CB3AFC69-49B6-C1B9-4630-A02059047F22}"/>
              </a:ext>
            </a:extLst>
          </p:cNvPr>
          <p:cNvSpPr txBox="1"/>
          <p:nvPr/>
        </p:nvSpPr>
        <p:spPr>
          <a:xfrm>
            <a:off x="6057221" y="3289578"/>
            <a:ext cx="413381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aims to improve the health and well-being of customers by providing a variety of fresh, nutritious meals and dietary options</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B5CD31-9DCC-ACD5-7DA7-C1ECB286EE70}"/>
              </a:ext>
            </a:extLst>
          </p:cNvPr>
          <p:cNvSpPr txBox="1"/>
          <p:nvPr/>
        </p:nvSpPr>
        <p:spPr>
          <a:xfrm>
            <a:off x="2438044" y="3404128"/>
            <a:ext cx="3253629" cy="9233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Just like home kitchen where we can customize your meal as per our taste &amp; preference.</a:t>
            </a:r>
            <a:endParaRPr lang="en-IN"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C39A290-DC7D-55A9-1E25-5919D56CFC06}"/>
              </a:ext>
            </a:extLst>
          </p:cNvPr>
          <p:cNvSpPr txBox="1"/>
          <p:nvPr/>
        </p:nvSpPr>
        <p:spPr>
          <a:xfrm>
            <a:off x="6057221" y="5179111"/>
            <a:ext cx="3366439" cy="923330"/>
          </a:xfrm>
          <a:prstGeom prst="rect">
            <a:avLst/>
          </a:prstGeom>
          <a:noFill/>
        </p:spPr>
        <p:txBody>
          <a:bodyPr wrap="square">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Happy hours will feature discounts on the meals that will be accessible for a certain period.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575D572-676E-792E-12DD-5DC95F7FDE3A}"/>
              </a:ext>
            </a:extLst>
          </p:cNvPr>
          <p:cNvSpPr txBox="1"/>
          <p:nvPr/>
        </p:nvSpPr>
        <p:spPr>
          <a:xfrm>
            <a:off x="3128212" y="4665291"/>
            <a:ext cx="2247472" cy="369332"/>
          </a:xfrm>
          <a:prstGeom prst="rect">
            <a:avLst/>
          </a:prstGeom>
          <a:noFill/>
        </p:spPr>
        <p:txBody>
          <a:bodyPr wrap="square" rtlCol="0">
            <a:spAutoFit/>
          </a:bodyPr>
          <a:lstStyle/>
          <a:p>
            <a:r>
              <a:rPr lang="en-US" b="1" u="sng" dirty="0">
                <a:solidFill>
                  <a:schemeClr val="accent2">
                    <a:lumMod val="50000"/>
                  </a:schemeClr>
                </a:solidFill>
                <a:latin typeface="Times New Roman" panose="02020603050405020304" pitchFamily="18" charset="0"/>
                <a:cs typeface="Times New Roman" panose="02020603050405020304" pitchFamily="18" charset="0"/>
              </a:rPr>
              <a:t>HYGIENIC FOOD</a:t>
            </a:r>
            <a:endParaRPr lang="en-IN" b="1" u="sng"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A98A743-51A4-8951-8940-1CE425C320C3}"/>
              </a:ext>
            </a:extLst>
          </p:cNvPr>
          <p:cNvSpPr txBox="1"/>
          <p:nvPr/>
        </p:nvSpPr>
        <p:spPr>
          <a:xfrm>
            <a:off x="2406113" y="5084927"/>
            <a:ext cx="3366439" cy="923330"/>
          </a:xfrm>
          <a:prstGeom prst="rect">
            <a:avLst/>
          </a:prstGeom>
          <a:noFill/>
        </p:spPr>
        <p:txBody>
          <a:bodyPr wrap="square">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Clean cooking environment , considering high quality and freshness of food is maintained .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07568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1387642" y="1397301"/>
            <a:ext cx="3718559" cy="926815"/>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NUTRITIOUS DIET:</a:t>
            </a:r>
          </a:p>
          <a:p>
            <a:pPr algn="ctr"/>
            <a:r>
              <a:rPr lang="en-US" sz="1600" dirty="0">
                <a:solidFill>
                  <a:schemeClr val="tx1"/>
                </a:solidFill>
                <a:latin typeface="Times New Roman" pitchFamily="18" charset="0"/>
                <a:cs typeface="Times New Roman" pitchFamily="18" charset="0"/>
              </a:rPr>
              <a:t>Healthy, hygienic homemade food at your doorsteps</a:t>
            </a:r>
            <a:r>
              <a:rPr lang="en-US" sz="1600" b="1"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 </a:t>
            </a:r>
            <a:endParaRPr lang="en-US" sz="1600" dirty="0">
              <a:solidFill>
                <a:schemeClr val="tx1"/>
              </a:solidFill>
            </a:endParaRPr>
          </a:p>
        </p:txBody>
      </p:sp>
      <p:sp>
        <p:nvSpPr>
          <p:cNvPr id="3" name="Title 1">
            <a:extLst>
              <a:ext uri="{FF2B5EF4-FFF2-40B4-BE49-F238E27FC236}">
                <a16:creationId xmlns:a16="http://schemas.microsoft.com/office/drawing/2014/main" id="{E6C14988-8527-4290-DD6E-11790F5BB4C5}"/>
              </a:ext>
            </a:extLst>
          </p:cNvPr>
          <p:cNvSpPr txBox="1">
            <a:spLocks/>
          </p:cNvSpPr>
          <p:nvPr/>
        </p:nvSpPr>
        <p:spPr>
          <a:xfrm>
            <a:off x="-86828" y="101096"/>
            <a:ext cx="11049802" cy="1065739"/>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sng" strike="noStrike" kern="1200" cap="none" spc="0" normalizeH="0" baseline="0" noProof="0" dirty="0">
                <a:ln>
                  <a:noFill/>
                </a:ln>
                <a:effectLst/>
                <a:uLnTx/>
                <a:uFillTx/>
                <a:latin typeface="Times New Roman" pitchFamily="18" charset="0"/>
                <a:ea typeface="+mj-ea"/>
                <a:cs typeface="Times New Roman" pitchFamily="18" charset="0"/>
              </a:rPr>
              <a:t>SOLUTIONS / TECHNOLOGY USED</a:t>
            </a:r>
            <a:r>
              <a:rPr kumimoji="0" lang="en-IN" sz="6000" b="1" i="0" u="sng" strike="noStrike" kern="1200" cap="none" spc="0" normalizeH="0" baseline="0" noProof="0" dirty="0">
                <a:ln>
                  <a:noFill/>
                </a:ln>
                <a:effectLst/>
                <a:uLnTx/>
                <a:uFillTx/>
                <a:latin typeface="Times New Roman" pitchFamily="18" charset="0"/>
                <a:ea typeface="+mj-ea"/>
                <a:cs typeface="Times New Roman" pitchFamily="18" charset="0"/>
              </a:rPr>
              <a:t> </a:t>
            </a:r>
          </a:p>
        </p:txBody>
      </p:sp>
      <p:pic>
        <p:nvPicPr>
          <p:cNvPr id="35850" name="Picture 10" descr="C:\Users\Shivani Saluja\OneDrive\Desktop\112-1129793_healthy-food-logo-png-removebg-preview (2).png"/>
          <p:cNvPicPr>
            <a:picLocks noChangeAspect="1" noChangeArrowheads="1"/>
          </p:cNvPicPr>
          <p:nvPr/>
        </p:nvPicPr>
        <p:blipFill>
          <a:blip r:embed="rId2" cstate="print"/>
          <a:srcRect/>
          <a:stretch>
            <a:fillRect/>
          </a:stretch>
        </p:blipFill>
        <p:spPr bwMode="auto">
          <a:xfrm>
            <a:off x="367737" y="1306130"/>
            <a:ext cx="1118046" cy="1201551"/>
          </a:xfrm>
          <a:prstGeom prst="rect">
            <a:avLst/>
          </a:prstGeom>
          <a:noFill/>
        </p:spPr>
      </p:pic>
      <p:sp>
        <p:nvSpPr>
          <p:cNvPr id="16" name="Rounded Rectangle 15"/>
          <p:cNvSpPr/>
          <p:nvPr/>
        </p:nvSpPr>
        <p:spPr>
          <a:xfrm>
            <a:off x="1460652" y="2753388"/>
            <a:ext cx="3718559" cy="759090"/>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PERSONALIZED DIET:</a:t>
            </a:r>
            <a:r>
              <a:rPr lang="en-US" sz="2000"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Customized Food</a:t>
            </a:r>
            <a:endParaRPr lang="en-US" sz="1600" dirty="0">
              <a:solidFill>
                <a:schemeClr val="tx1"/>
              </a:solidFill>
            </a:endParaRPr>
          </a:p>
        </p:txBody>
      </p:sp>
      <p:pic>
        <p:nvPicPr>
          <p:cNvPr id="35852" name="Picture 12" descr="Circle, cog, customize, gear, preferences, settings icon - Free download"/>
          <p:cNvPicPr>
            <a:picLocks noChangeAspect="1" noChangeArrowheads="1"/>
          </p:cNvPicPr>
          <p:nvPr/>
        </p:nvPicPr>
        <p:blipFill>
          <a:blip r:embed="rId3"/>
          <a:srcRect/>
          <a:stretch>
            <a:fillRect/>
          </a:stretch>
        </p:blipFill>
        <p:spPr bwMode="auto">
          <a:xfrm>
            <a:off x="367737" y="2598306"/>
            <a:ext cx="1118045" cy="1118045"/>
          </a:xfrm>
          <a:prstGeom prst="rect">
            <a:avLst/>
          </a:prstGeom>
          <a:noFill/>
        </p:spPr>
      </p:pic>
      <p:sp>
        <p:nvSpPr>
          <p:cNvPr id="20" name="Rounded Rectangle 19"/>
          <p:cNvSpPr/>
          <p:nvPr/>
        </p:nvSpPr>
        <p:spPr>
          <a:xfrm>
            <a:off x="1485783" y="3976955"/>
            <a:ext cx="3718559" cy="759091"/>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ORGANIC VEGETABLES</a:t>
            </a:r>
          </a:p>
        </p:txBody>
      </p:sp>
      <p:pic>
        <p:nvPicPr>
          <p:cNvPr id="35855" name="Picture 15" descr="C:\Users\Shivani Saluja\OneDrive\Desktop\png-clipart-eyelash-organic-food-amazon-com-eyebrow-100-natural-food-leaf-thumbnail-removebg-preview.png"/>
          <p:cNvPicPr>
            <a:picLocks noChangeAspect="1" noChangeArrowheads="1"/>
          </p:cNvPicPr>
          <p:nvPr/>
        </p:nvPicPr>
        <p:blipFill>
          <a:blip r:embed="rId4"/>
          <a:srcRect/>
          <a:stretch>
            <a:fillRect/>
          </a:stretch>
        </p:blipFill>
        <p:spPr bwMode="auto">
          <a:xfrm>
            <a:off x="376213" y="3795216"/>
            <a:ext cx="1197974" cy="1204859"/>
          </a:xfrm>
          <a:prstGeom prst="rect">
            <a:avLst/>
          </a:prstGeom>
          <a:noFill/>
        </p:spPr>
      </p:pic>
      <p:sp>
        <p:nvSpPr>
          <p:cNvPr id="10" name="Rounded Rectangle 13">
            <a:extLst>
              <a:ext uri="{FF2B5EF4-FFF2-40B4-BE49-F238E27FC236}">
                <a16:creationId xmlns:a16="http://schemas.microsoft.com/office/drawing/2014/main" id="{73DEA544-588C-4A48-764F-EEE126F840C5}"/>
              </a:ext>
            </a:extLst>
          </p:cNvPr>
          <p:cNvSpPr/>
          <p:nvPr/>
        </p:nvSpPr>
        <p:spPr>
          <a:xfrm>
            <a:off x="6493842" y="1430864"/>
            <a:ext cx="4555960" cy="3355185"/>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TECHNOLOGY:</a:t>
            </a:r>
          </a:p>
          <a:p>
            <a:pPr algn="ctr"/>
            <a:endParaRPr lang="en-US" sz="2800" b="1" dirty="0">
              <a:solidFill>
                <a:schemeClr val="tx1"/>
              </a:solidFill>
              <a:latin typeface="Times New Roman" pitchFamily="18" charset="0"/>
              <a:cs typeface="Times New Roman" pitchFamily="18" charset="0"/>
            </a:endParaRPr>
          </a:p>
          <a:p>
            <a:pPr algn="ctr"/>
            <a:r>
              <a:rPr lang="en-US" sz="2800" b="1" dirty="0">
                <a:solidFill>
                  <a:schemeClr val="tx1"/>
                </a:solidFill>
                <a:latin typeface="Times New Roman" pitchFamily="18" charset="0"/>
                <a:cs typeface="Times New Roman" pitchFamily="18" charset="0"/>
              </a:rPr>
              <a:t>1.React.js (Frontend) </a:t>
            </a:r>
          </a:p>
          <a:p>
            <a:pPr algn="ctr"/>
            <a:r>
              <a:rPr lang="en-US" sz="2800" b="1" dirty="0">
                <a:solidFill>
                  <a:schemeClr val="tx1"/>
                </a:solidFill>
                <a:latin typeface="Times New Roman" pitchFamily="18" charset="0"/>
                <a:cs typeface="Times New Roman" pitchFamily="18" charset="0"/>
              </a:rPr>
              <a:t>2.BackendodeJS, Express and Python) </a:t>
            </a:r>
          </a:p>
          <a:p>
            <a:pPr algn="ctr"/>
            <a:r>
              <a:rPr lang="en-US" sz="2800" b="1" dirty="0">
                <a:solidFill>
                  <a:schemeClr val="tx1"/>
                </a:solidFill>
                <a:latin typeface="Times New Roman" pitchFamily="18" charset="0"/>
                <a:cs typeface="Times New Roman" pitchFamily="18" charset="0"/>
              </a:rPr>
              <a:t>3. Database(MySQL)</a:t>
            </a:r>
          </a:p>
          <a:p>
            <a:pPr algn="ctr"/>
            <a:endParaRPr lang="en-US" sz="2800" b="1" dirty="0">
              <a:solidFill>
                <a:schemeClr val="tx1"/>
              </a:solidFill>
              <a:latin typeface="Times New Roman" pitchFamily="18" charset="0"/>
              <a:cs typeface="Times New Roman" pitchFamily="18" charset="0"/>
            </a:endParaRPr>
          </a:p>
        </p:txBody>
      </p:sp>
      <p:sp>
        <p:nvSpPr>
          <p:cNvPr id="13" name="Rounded Rectangle 13">
            <a:extLst>
              <a:ext uri="{FF2B5EF4-FFF2-40B4-BE49-F238E27FC236}">
                <a16:creationId xmlns:a16="http://schemas.microsoft.com/office/drawing/2014/main" id="{A9171DB7-8B82-BC5C-5F4E-AADC25092E08}"/>
              </a:ext>
            </a:extLst>
          </p:cNvPr>
          <p:cNvSpPr/>
          <p:nvPr/>
        </p:nvSpPr>
        <p:spPr>
          <a:xfrm>
            <a:off x="6493842" y="4975435"/>
            <a:ext cx="4536879" cy="1065740"/>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itchFamily="18" charset="0"/>
                <a:cs typeface="Times New Roman" pitchFamily="18" charset="0"/>
              </a:rPr>
              <a:t>Geo-location Tracking </a:t>
            </a:r>
          </a:p>
          <a:p>
            <a:pPr algn="ctr"/>
            <a:r>
              <a:rPr lang="en-US" sz="2800" b="1" dirty="0">
                <a:solidFill>
                  <a:schemeClr val="tx1"/>
                </a:solidFill>
                <a:latin typeface="Times New Roman" pitchFamily="18" charset="0"/>
                <a:cs typeface="Times New Roman" pitchFamily="18" charset="0"/>
              </a:rPr>
              <a:t>Recommendation  System </a:t>
            </a:r>
          </a:p>
        </p:txBody>
      </p:sp>
      <p:pic>
        <p:nvPicPr>
          <p:cNvPr id="22" name="Picture 21">
            <a:extLst>
              <a:ext uri="{FF2B5EF4-FFF2-40B4-BE49-F238E27FC236}">
                <a16:creationId xmlns:a16="http://schemas.microsoft.com/office/drawing/2014/main" id="{7E422679-8801-C72D-48C5-BC1538772A5A}"/>
              </a:ext>
            </a:extLst>
          </p:cNvPr>
          <p:cNvPicPr>
            <a:picLocks noChangeAspect="1"/>
          </p:cNvPicPr>
          <p:nvPr/>
        </p:nvPicPr>
        <p:blipFill>
          <a:blip r:embed="rId5"/>
          <a:stretch>
            <a:fillRect/>
          </a:stretch>
        </p:blipFill>
        <p:spPr>
          <a:xfrm>
            <a:off x="397166" y="5077890"/>
            <a:ext cx="1156068" cy="1156068"/>
          </a:xfrm>
          <a:prstGeom prst="rect">
            <a:avLst/>
          </a:prstGeom>
        </p:spPr>
      </p:pic>
      <p:sp>
        <p:nvSpPr>
          <p:cNvPr id="23" name="Rounded Rectangle 19">
            <a:extLst>
              <a:ext uri="{FF2B5EF4-FFF2-40B4-BE49-F238E27FC236}">
                <a16:creationId xmlns:a16="http://schemas.microsoft.com/office/drawing/2014/main" id="{47A43471-D8C1-799C-CFFB-E3C9000FF2E8}"/>
              </a:ext>
            </a:extLst>
          </p:cNvPr>
          <p:cNvSpPr/>
          <p:nvPr/>
        </p:nvSpPr>
        <p:spPr>
          <a:xfrm>
            <a:off x="1485783" y="5299478"/>
            <a:ext cx="3718559" cy="759091"/>
          </a:xfrm>
          <a:prstGeom prst="roundRect">
            <a:avLst/>
          </a:prstGeom>
          <a:gradFill flip="none" rotWithShape="1">
            <a:gsLst>
              <a:gs pos="0">
                <a:srgbClr val="5896DA">
                  <a:tint val="66000"/>
                  <a:satMod val="160000"/>
                </a:srgbClr>
              </a:gs>
              <a:gs pos="50000">
                <a:srgbClr val="5896DA">
                  <a:tint val="44500"/>
                  <a:satMod val="160000"/>
                </a:srgbClr>
              </a:gs>
              <a:gs pos="100000">
                <a:srgbClr val="5896DA">
                  <a:tint val="23500"/>
                  <a:satMod val="160000"/>
                </a:srgbClr>
              </a:gs>
            </a:gsLst>
            <a:path path="circle">
              <a:fillToRect l="50000" t="50000" r="50000" b="50000"/>
            </a:path>
            <a:tileRect/>
          </a:gra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HAPPY HOURS </a:t>
            </a:r>
          </a:p>
        </p:txBody>
      </p:sp>
      <p:sp>
        <p:nvSpPr>
          <p:cNvPr id="4" name="Rectangle 3">
            <a:extLst>
              <a:ext uri="{FF2B5EF4-FFF2-40B4-BE49-F238E27FC236}">
                <a16:creationId xmlns:a16="http://schemas.microsoft.com/office/drawing/2014/main" id="{E29BECD5-683B-8BA8-0DAC-BEEC8D6DC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BCBDA65E-8791-1810-2B62-0EDDD93A1347}"/>
              </a:ext>
            </a:extLst>
          </p:cNvPr>
          <p:cNvSpPr txBox="1"/>
          <p:nvPr/>
        </p:nvSpPr>
        <p:spPr>
          <a:xfrm flipH="1">
            <a:off x="397091" y="228601"/>
            <a:ext cx="11107552"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SOLUTINS</a:t>
            </a:r>
            <a:endParaRPr lang="en-IN" sz="5400" b="1" u="sng"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EA7E288-92D7-E9EE-D576-FCCF2C56919C}"/>
              </a:ext>
            </a:extLst>
          </p:cNvPr>
          <p:cNvSpPr/>
          <p:nvPr/>
        </p:nvSpPr>
        <p:spPr>
          <a:xfrm>
            <a:off x="683328" y="1546202"/>
            <a:ext cx="10678346" cy="101779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C000"/>
              </a:solidFill>
            </a:endParaRPr>
          </a:p>
        </p:txBody>
      </p:sp>
      <p:sp>
        <p:nvSpPr>
          <p:cNvPr id="9" name="TextBox 8">
            <a:extLst>
              <a:ext uri="{FF2B5EF4-FFF2-40B4-BE49-F238E27FC236}">
                <a16:creationId xmlns:a16="http://schemas.microsoft.com/office/drawing/2014/main" id="{49C1F223-EE41-9A86-E530-0F9A7A145C88}"/>
              </a:ext>
            </a:extLst>
          </p:cNvPr>
          <p:cNvSpPr txBox="1"/>
          <p:nvPr/>
        </p:nvSpPr>
        <p:spPr>
          <a:xfrm>
            <a:off x="2834175" y="2704332"/>
            <a:ext cx="2745532"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solidFill>
                  <a:srgbClr val="852020"/>
                </a:solidFill>
                <a:latin typeface="Times New Roman" panose="02020603050405020304" pitchFamily="18" charset="0"/>
                <a:cs typeface="Times New Roman" panose="02020603050405020304" pitchFamily="18" charset="0"/>
              </a:rPr>
              <a:t>PERSONALIZED MEAL</a:t>
            </a:r>
          </a:p>
        </p:txBody>
      </p:sp>
      <p:sp>
        <p:nvSpPr>
          <p:cNvPr id="11" name="TextBox 10">
            <a:extLst>
              <a:ext uri="{FF2B5EF4-FFF2-40B4-BE49-F238E27FC236}">
                <a16:creationId xmlns:a16="http://schemas.microsoft.com/office/drawing/2014/main" id="{4DD97911-7925-A869-1EA1-DAE632D2A3FC}"/>
              </a:ext>
            </a:extLst>
          </p:cNvPr>
          <p:cNvSpPr txBox="1"/>
          <p:nvPr/>
        </p:nvSpPr>
        <p:spPr>
          <a:xfrm>
            <a:off x="6070407" y="2690336"/>
            <a:ext cx="6097554" cy="369332"/>
          </a:xfrm>
          <a:prstGeom prst="rect">
            <a:avLst/>
          </a:prstGeom>
          <a:noFill/>
        </p:spPr>
        <p:txBody>
          <a:bodyPr wrap="square">
            <a:spAutoFit/>
          </a:bodyPr>
          <a:lstStyle/>
          <a:p>
            <a:r>
              <a:rPr lang="en-IN" sz="1800" b="1" u="sng" dirty="0">
                <a:solidFill>
                  <a:srgbClr val="852020"/>
                </a:solidFill>
                <a:latin typeface="Times New Roman" panose="02020603050405020304" pitchFamily="18" charset="0"/>
                <a:cs typeface="Times New Roman" panose="02020603050405020304" pitchFamily="18" charset="0"/>
              </a:rPr>
              <a:t>NUTRITIOUS DIET</a:t>
            </a:r>
          </a:p>
        </p:txBody>
      </p:sp>
      <p:sp>
        <p:nvSpPr>
          <p:cNvPr id="12" name="TextBox 11">
            <a:extLst>
              <a:ext uri="{FF2B5EF4-FFF2-40B4-BE49-F238E27FC236}">
                <a16:creationId xmlns:a16="http://schemas.microsoft.com/office/drawing/2014/main" id="{08AE30F9-EEE8-B118-2625-E0388B96671B}"/>
              </a:ext>
            </a:extLst>
          </p:cNvPr>
          <p:cNvSpPr txBox="1"/>
          <p:nvPr/>
        </p:nvSpPr>
        <p:spPr>
          <a:xfrm>
            <a:off x="2834175" y="4671918"/>
            <a:ext cx="6148872" cy="369332"/>
          </a:xfrm>
          <a:prstGeom prst="rect">
            <a:avLst/>
          </a:prstGeom>
          <a:noFill/>
        </p:spPr>
        <p:txBody>
          <a:bodyPr wrap="square">
            <a:spAutoFit/>
          </a:bodyPr>
          <a:lstStyle/>
          <a:p>
            <a:r>
              <a:rPr lang="en-IN" sz="1800" b="1" u="sng" dirty="0">
                <a:solidFill>
                  <a:srgbClr val="852020"/>
                </a:solidFill>
                <a:latin typeface="Times New Roman" panose="02020603050405020304" pitchFamily="18" charset="0"/>
                <a:cs typeface="Times New Roman" panose="02020603050405020304" pitchFamily="18" charset="0"/>
              </a:rPr>
              <a:t>ORGANIC VEGETABLES</a:t>
            </a:r>
          </a:p>
        </p:txBody>
      </p:sp>
      <p:sp>
        <p:nvSpPr>
          <p:cNvPr id="15" name="TextBox 14">
            <a:extLst>
              <a:ext uri="{FF2B5EF4-FFF2-40B4-BE49-F238E27FC236}">
                <a16:creationId xmlns:a16="http://schemas.microsoft.com/office/drawing/2014/main" id="{5BA30514-BA74-8EAC-9A5B-0C4C522DFB04}"/>
              </a:ext>
            </a:extLst>
          </p:cNvPr>
          <p:cNvSpPr txBox="1"/>
          <p:nvPr/>
        </p:nvSpPr>
        <p:spPr>
          <a:xfrm>
            <a:off x="6197081" y="4671918"/>
            <a:ext cx="6148872" cy="369332"/>
          </a:xfrm>
          <a:prstGeom prst="rect">
            <a:avLst/>
          </a:prstGeom>
          <a:noFill/>
        </p:spPr>
        <p:txBody>
          <a:bodyPr wrap="square">
            <a:spAutoFit/>
          </a:bodyPr>
          <a:lstStyle/>
          <a:p>
            <a:r>
              <a:rPr lang="en-US" sz="1800" b="1" u="sng" dirty="0">
                <a:solidFill>
                  <a:srgbClr val="852020"/>
                </a:solidFill>
                <a:latin typeface="Times New Roman" panose="02020603050405020304" pitchFamily="18" charset="0"/>
                <a:cs typeface="Times New Roman" panose="02020603050405020304" pitchFamily="18" charset="0"/>
              </a:rPr>
              <a:t>HAPPY HOURS</a:t>
            </a:r>
          </a:p>
        </p:txBody>
      </p:sp>
      <p:sp>
        <p:nvSpPr>
          <p:cNvPr id="17" name="TextBox 16">
            <a:extLst>
              <a:ext uri="{FF2B5EF4-FFF2-40B4-BE49-F238E27FC236}">
                <a16:creationId xmlns:a16="http://schemas.microsoft.com/office/drawing/2014/main" id="{CB3AFC69-49B6-C1B9-4630-A02059047F22}"/>
              </a:ext>
            </a:extLst>
          </p:cNvPr>
          <p:cNvSpPr txBox="1"/>
          <p:nvPr/>
        </p:nvSpPr>
        <p:spPr>
          <a:xfrm>
            <a:off x="6057221" y="3289578"/>
            <a:ext cx="4133817"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aims to improve the health and well-being of customers by providing a variety of fresh, nutritious meals and </a:t>
            </a:r>
            <a:r>
              <a:rPr lang="en-US" dirty="0" err="1">
                <a:latin typeface="Times New Roman" panose="02020603050405020304" pitchFamily="18" charset="0"/>
                <a:cs typeface="Times New Roman" panose="02020603050405020304" pitchFamily="18" charset="0"/>
              </a:rPr>
              <a:t>diy</a:t>
            </a:r>
            <a:r>
              <a:rPr lang="en-US" dirty="0">
                <a:latin typeface="Times New Roman" panose="02020603050405020304" pitchFamily="18" charset="0"/>
                <a:cs typeface="Times New Roman" panose="02020603050405020304" pitchFamily="18" charset="0"/>
              </a:rPr>
              <a:t> options</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B5CD31-9DCC-ACD5-7DA7-C1ECB286EE70}"/>
              </a:ext>
            </a:extLst>
          </p:cNvPr>
          <p:cNvSpPr txBox="1"/>
          <p:nvPr/>
        </p:nvSpPr>
        <p:spPr>
          <a:xfrm>
            <a:off x="2438044" y="3404128"/>
            <a:ext cx="3253629" cy="9233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Just like home kitchen where we can customize your meal as per our taste &amp; preference.</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A30C313-6A69-592A-1D11-6C4F88410792}"/>
              </a:ext>
            </a:extLst>
          </p:cNvPr>
          <p:cNvSpPr txBox="1"/>
          <p:nvPr/>
        </p:nvSpPr>
        <p:spPr>
          <a:xfrm>
            <a:off x="2768340" y="5198971"/>
            <a:ext cx="2857498" cy="923330"/>
          </a:xfrm>
          <a:prstGeom prst="rect">
            <a:avLst/>
          </a:prstGeom>
          <a:noFill/>
        </p:spPr>
        <p:txBody>
          <a:bodyPr wrap="square">
            <a:spAutoFit/>
          </a:bodyPr>
          <a:lstStyle/>
          <a:p>
            <a:pPr algn="r"/>
            <a:r>
              <a:rPr lang="en-US" dirty="0">
                <a:latin typeface="Times New Roman" panose="02020603050405020304" pitchFamily="18" charset="0"/>
                <a:cs typeface="Times New Roman" panose="02020603050405020304" pitchFamily="18" charset="0"/>
              </a:rPr>
              <a:t>Providing organic vegetables to our customers and service providers at minimum price</a:t>
            </a:r>
            <a:r>
              <a:rPr lang="en-IN" dirty="0">
                <a:latin typeface="Times New Roman" panose="02020603050405020304" pitchFamily="18" charset="0"/>
                <a:cs typeface="Times New Roman" panose="02020603050405020304" pitchFamily="18" charset="0"/>
              </a:rPr>
              <a:t> </a:t>
            </a:r>
          </a:p>
        </p:txBody>
      </p:sp>
      <p:sp>
        <p:nvSpPr>
          <p:cNvPr id="24" name="TextBox 23">
            <a:extLst>
              <a:ext uri="{FF2B5EF4-FFF2-40B4-BE49-F238E27FC236}">
                <a16:creationId xmlns:a16="http://schemas.microsoft.com/office/drawing/2014/main" id="{5C39A290-DC7D-55A9-1E25-5919D56CFC06}"/>
              </a:ext>
            </a:extLst>
          </p:cNvPr>
          <p:cNvSpPr txBox="1"/>
          <p:nvPr/>
        </p:nvSpPr>
        <p:spPr>
          <a:xfrm>
            <a:off x="6057221" y="5179111"/>
            <a:ext cx="3366439" cy="923330"/>
          </a:xfrm>
          <a:prstGeom prst="rect">
            <a:avLst/>
          </a:prstGeom>
          <a:noFill/>
        </p:spPr>
        <p:txBody>
          <a:bodyPr wrap="square">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Happy hours will feature discounts on the meals that will be accessible for a certain period. </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5" name="Arrow: Pentagon 24">
            <a:extLst>
              <a:ext uri="{FF2B5EF4-FFF2-40B4-BE49-F238E27FC236}">
                <a16:creationId xmlns:a16="http://schemas.microsoft.com/office/drawing/2014/main" id="{F6773162-EED0-D5AF-8CD9-DE09AC97F6AD}"/>
              </a:ext>
            </a:extLst>
          </p:cNvPr>
          <p:cNvSpPr/>
          <p:nvPr/>
        </p:nvSpPr>
        <p:spPr>
          <a:xfrm>
            <a:off x="0" y="1007706"/>
            <a:ext cx="5130280" cy="1520890"/>
          </a:xfrm>
          <a:prstGeom prst="homePlate">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Chevron 25">
            <a:extLst>
              <a:ext uri="{FF2B5EF4-FFF2-40B4-BE49-F238E27FC236}">
                <a16:creationId xmlns:a16="http://schemas.microsoft.com/office/drawing/2014/main" id="{B3C7FBB7-7845-8CB3-3DA7-956D53B806DE}"/>
              </a:ext>
            </a:extLst>
          </p:cNvPr>
          <p:cNvSpPr/>
          <p:nvPr/>
        </p:nvSpPr>
        <p:spPr>
          <a:xfrm>
            <a:off x="4861249" y="1007706"/>
            <a:ext cx="1670180" cy="1520890"/>
          </a:xfrm>
          <a:prstGeom prst="chevron">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Arrow: Chevron 26">
            <a:extLst>
              <a:ext uri="{FF2B5EF4-FFF2-40B4-BE49-F238E27FC236}">
                <a16:creationId xmlns:a16="http://schemas.microsoft.com/office/drawing/2014/main" id="{1E9C6DB2-3D15-959B-0B1A-EAD7618AC3FC}"/>
              </a:ext>
            </a:extLst>
          </p:cNvPr>
          <p:cNvSpPr/>
          <p:nvPr/>
        </p:nvSpPr>
        <p:spPr>
          <a:xfrm>
            <a:off x="6327712" y="1007706"/>
            <a:ext cx="1670180" cy="1520890"/>
          </a:xfrm>
          <a:prstGeom prst="chevron">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Arrow: Pentagon 27">
            <a:extLst>
              <a:ext uri="{FF2B5EF4-FFF2-40B4-BE49-F238E27FC236}">
                <a16:creationId xmlns:a16="http://schemas.microsoft.com/office/drawing/2014/main" id="{5375B53B-3740-F625-08BD-56D40BFA09F6}"/>
              </a:ext>
            </a:extLst>
          </p:cNvPr>
          <p:cNvSpPr/>
          <p:nvPr/>
        </p:nvSpPr>
        <p:spPr>
          <a:xfrm rot="10800000">
            <a:off x="6861113" y="3429000"/>
            <a:ext cx="4923449" cy="1520890"/>
          </a:xfrm>
          <a:prstGeom prst="homePlate">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Chevron 28">
            <a:extLst>
              <a:ext uri="{FF2B5EF4-FFF2-40B4-BE49-F238E27FC236}">
                <a16:creationId xmlns:a16="http://schemas.microsoft.com/office/drawing/2014/main" id="{6B95FF18-4396-87C5-A054-8F39FFD18B25}"/>
              </a:ext>
            </a:extLst>
          </p:cNvPr>
          <p:cNvSpPr/>
          <p:nvPr/>
        </p:nvSpPr>
        <p:spPr>
          <a:xfrm rot="10800000">
            <a:off x="5459965" y="3429000"/>
            <a:ext cx="1670180" cy="1520890"/>
          </a:xfrm>
          <a:prstGeom prst="chevron">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B96706BF-AF34-B652-2EF0-97691D45619E}"/>
              </a:ext>
            </a:extLst>
          </p:cNvPr>
          <p:cNvSpPr/>
          <p:nvPr/>
        </p:nvSpPr>
        <p:spPr>
          <a:xfrm rot="10800000">
            <a:off x="3993502" y="3429000"/>
            <a:ext cx="1670180" cy="1520890"/>
          </a:xfrm>
          <a:prstGeom prst="chevron">
            <a:avLst/>
          </a:prstGeom>
          <a:gradFill flip="none" rotWithShape="1">
            <a:gsLst>
              <a:gs pos="0">
                <a:srgbClr val="F0A22E"/>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a:extLst>
              <a:ext uri="{FF2B5EF4-FFF2-40B4-BE49-F238E27FC236}">
                <a16:creationId xmlns:a16="http://schemas.microsoft.com/office/drawing/2014/main" id="{2E75BDFD-B0D2-F6CD-09D2-DAE884F6E8FF}"/>
              </a:ext>
            </a:extLst>
          </p:cNvPr>
          <p:cNvSpPr txBox="1"/>
          <p:nvPr/>
        </p:nvSpPr>
        <p:spPr>
          <a:xfrm>
            <a:off x="7712823" y="3589280"/>
            <a:ext cx="3489061" cy="1200329"/>
          </a:xfrm>
          <a:prstGeom prst="rect">
            <a:avLst/>
          </a:prstGeom>
          <a:noFill/>
        </p:spPr>
        <p:txBody>
          <a:bodyPr wrap="square">
            <a:spAutoFit/>
          </a:bodyPr>
          <a:lstStyle/>
          <a:p>
            <a:r>
              <a:rPr lang="en-US" sz="1800" b="1" dirty="0"/>
              <a:t>The vision for the tiffin service app would be to become the leading provider of home-cooked meals and a go-to platform </a:t>
            </a:r>
            <a:endParaRPr lang="en-IN" b="1" dirty="0"/>
          </a:p>
        </p:txBody>
      </p:sp>
      <p:pic>
        <p:nvPicPr>
          <p:cNvPr id="35840" name="Picture 35839" descr="Graphical user interface, application">
            <a:extLst>
              <a:ext uri="{FF2B5EF4-FFF2-40B4-BE49-F238E27FC236}">
                <a16:creationId xmlns:a16="http://schemas.microsoft.com/office/drawing/2014/main" id="{12B56E8E-5493-6108-A4FE-0E7B8DE1E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1" name="Title 1">
            <a:extLst>
              <a:ext uri="{FF2B5EF4-FFF2-40B4-BE49-F238E27FC236}">
                <a16:creationId xmlns:a16="http://schemas.microsoft.com/office/drawing/2014/main" id="{E0D84A17-B37A-3141-8D7B-A5E0DA64DB1A}"/>
              </a:ext>
            </a:extLst>
          </p:cNvPr>
          <p:cNvSpPr txBox="1">
            <a:spLocks/>
          </p:cNvSpPr>
          <p:nvPr/>
        </p:nvSpPr>
        <p:spPr>
          <a:xfrm>
            <a:off x="838200" y="365125"/>
            <a:ext cx="10515600" cy="1325563"/>
          </a:xfrm>
          <a:prstGeom prst="rect">
            <a:avLst/>
          </a:prstGeom>
        </p:spPr>
        <p:txBody>
          <a:bodyP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IN" sz="5400" b="1" dirty="0">
                <a:latin typeface="Times New Roman" pitchFamily="18" charset="0"/>
                <a:ea typeface="+mj-ea"/>
                <a:cs typeface="Times New Roman" pitchFamily="18" charset="0"/>
              </a:rPr>
              <a:t>      </a:t>
            </a:r>
            <a:r>
              <a:rPr lang="en-IN" sz="5400" b="1" u="sng" dirty="0">
                <a:latin typeface="Times New Roman" pitchFamily="18" charset="0"/>
                <a:ea typeface="+mj-ea"/>
                <a:cs typeface="Times New Roman" pitchFamily="18" charset="0"/>
              </a:rPr>
              <a:t>MISSION</a:t>
            </a:r>
            <a:r>
              <a:rPr lang="en-IN" sz="5400" b="1" dirty="0">
                <a:latin typeface="Times New Roman" pitchFamily="18" charset="0"/>
                <a:ea typeface="+mj-ea"/>
                <a:cs typeface="Times New Roman" pitchFamily="18" charset="0"/>
              </a:rPr>
              <a:t>     &amp;    </a:t>
            </a:r>
            <a:r>
              <a:rPr lang="en-IN" sz="5400" b="1" u="sng" dirty="0">
                <a:latin typeface="Times New Roman" pitchFamily="18" charset="0"/>
                <a:ea typeface="+mj-ea"/>
                <a:cs typeface="Times New Roman" pitchFamily="18" charset="0"/>
              </a:rPr>
              <a:t>VISION </a:t>
            </a:r>
            <a:r>
              <a:rPr lang="en-IN" sz="5400" b="1" dirty="0">
                <a:latin typeface="Times New Roman" pitchFamily="18" charset="0"/>
                <a:ea typeface="+mj-ea"/>
                <a:cs typeface="Times New Roman" pitchFamily="18" charset="0"/>
              </a:rPr>
              <a:t>        </a:t>
            </a:r>
            <a:r>
              <a:rPr kumimoji="0" lang="en-IN" sz="6000" b="1" i="0" strike="noStrike" kern="1200" cap="none" spc="0" normalizeH="0" baseline="0" noProof="0" dirty="0">
                <a:ln>
                  <a:noFill/>
                </a:ln>
                <a:effectLst/>
                <a:uLnTx/>
                <a:uFillTx/>
                <a:latin typeface="Times New Roman" pitchFamily="18" charset="0"/>
                <a:ea typeface="+mj-ea"/>
                <a:cs typeface="Times New Roman" pitchFamily="18" charset="0"/>
              </a:rPr>
              <a:t> </a:t>
            </a:r>
          </a:p>
        </p:txBody>
      </p:sp>
      <p:sp>
        <p:nvSpPr>
          <p:cNvPr id="35842" name="TextBox 35841">
            <a:extLst>
              <a:ext uri="{FF2B5EF4-FFF2-40B4-BE49-F238E27FC236}">
                <a16:creationId xmlns:a16="http://schemas.microsoft.com/office/drawing/2014/main" id="{889FE538-A767-08E3-7CB5-E9C1AB57132A}"/>
              </a:ext>
            </a:extLst>
          </p:cNvPr>
          <p:cNvSpPr txBox="1"/>
          <p:nvPr/>
        </p:nvSpPr>
        <p:spPr>
          <a:xfrm>
            <a:off x="1470346" y="2896782"/>
            <a:ext cx="2651448" cy="3139321"/>
          </a:xfrm>
          <a:prstGeom prst="rect">
            <a:avLst/>
          </a:prstGeom>
          <a:noFill/>
        </p:spPr>
        <p:txBody>
          <a:bodyPr wrap="square">
            <a:spAutoFit/>
          </a:bodyPr>
          <a:lstStyle/>
          <a:p>
            <a:pPr algn="r"/>
            <a:r>
              <a:rPr lang="en-US" sz="1800" b="1" dirty="0">
                <a:solidFill>
                  <a:schemeClr val="bg1"/>
                </a:solidFill>
                <a:latin typeface="Times New Roman" panose="02020603050405020304" pitchFamily="18" charset="0"/>
                <a:cs typeface="Times New Roman" panose="02020603050405020304" pitchFamily="18" charset="0"/>
              </a:rPr>
              <a:t> To create a platform that connects customers with high-quality, home-cooked meals while providing flexible job opportunities for individuals such as housewives</a:t>
            </a:r>
          </a:p>
          <a:p>
            <a:pPr marL="285750" indent="-28575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35843" name="TextBox 35842">
            <a:extLst>
              <a:ext uri="{FF2B5EF4-FFF2-40B4-BE49-F238E27FC236}">
                <a16:creationId xmlns:a16="http://schemas.microsoft.com/office/drawing/2014/main" id="{8F545960-6AE1-ACD3-B011-D84DCD837FB4}"/>
              </a:ext>
            </a:extLst>
          </p:cNvPr>
          <p:cNvSpPr txBox="1"/>
          <p:nvPr/>
        </p:nvSpPr>
        <p:spPr>
          <a:xfrm>
            <a:off x="7645664" y="2896782"/>
            <a:ext cx="2804621" cy="2585323"/>
          </a:xfrm>
          <a:prstGeom prst="rect">
            <a:avLst/>
          </a:prstGeom>
          <a:noFill/>
        </p:spPr>
        <p:txBody>
          <a:bodyPr wrap="square">
            <a:spAutoFit/>
          </a:bodyPr>
          <a:lstStyle/>
          <a:p>
            <a:r>
              <a:rPr lang="en-US" sz="1800" b="1" dirty="0"/>
              <a:t>To become the leading provider of home-cooked meals and a go-to platform for the customer. It aims to establish a strong reputation and brand as a trusted and reliable source of delicious and healthy meals</a:t>
            </a:r>
            <a:endParaRPr lang="en-IN" b="1" dirty="0"/>
          </a:p>
        </p:txBody>
      </p:sp>
    </p:spTree>
    <p:extLst>
      <p:ext uri="{BB962C8B-B14F-4D97-AF65-F5344CB8AC3E}">
        <p14:creationId xmlns:p14="http://schemas.microsoft.com/office/powerpoint/2010/main" val="421255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12EC9482-5A30-F261-029B-5E457C111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sp>
        <p:nvSpPr>
          <p:cNvPr id="4" name="TextBox 3">
            <a:extLst>
              <a:ext uri="{FF2B5EF4-FFF2-40B4-BE49-F238E27FC236}">
                <a16:creationId xmlns:a16="http://schemas.microsoft.com/office/drawing/2014/main" id="{F2263B05-5F79-7D64-50EF-CA18541C63C9}"/>
              </a:ext>
            </a:extLst>
          </p:cNvPr>
          <p:cNvSpPr txBox="1"/>
          <p:nvPr/>
        </p:nvSpPr>
        <p:spPr>
          <a:xfrm>
            <a:off x="1978090" y="-155212"/>
            <a:ext cx="7604449" cy="1302877"/>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5400" b="1" u="sng" dirty="0">
                <a:solidFill>
                  <a:schemeClr val="tx1">
                    <a:lumMod val="85000"/>
                    <a:lumOff val="15000"/>
                  </a:schemeClr>
                </a:solidFill>
                <a:latin typeface="Times New Roman" panose="02020603050405020304" pitchFamily="18" charset="0"/>
                <a:ea typeface="+mj-ea"/>
                <a:cs typeface="Times New Roman" panose="02020603050405020304" pitchFamily="18" charset="0"/>
              </a:rPr>
              <a:t>CUSTOMER SEGMENT </a:t>
            </a:r>
          </a:p>
        </p:txBody>
      </p:sp>
      <p:sp>
        <p:nvSpPr>
          <p:cNvPr id="6" name="TextBox 5">
            <a:extLst>
              <a:ext uri="{FF2B5EF4-FFF2-40B4-BE49-F238E27FC236}">
                <a16:creationId xmlns:a16="http://schemas.microsoft.com/office/drawing/2014/main" id="{65DBE9F8-6217-71A8-F1E9-A127B4EBD8FA}"/>
              </a:ext>
            </a:extLst>
          </p:cNvPr>
          <p:cNvSpPr txBox="1"/>
          <p:nvPr/>
        </p:nvSpPr>
        <p:spPr>
          <a:xfrm>
            <a:off x="4709626" y="4864656"/>
            <a:ext cx="3249385" cy="923330"/>
          </a:xfrm>
          <a:prstGeom prst="rect">
            <a:avLst/>
          </a:prstGeom>
          <a:noFill/>
        </p:spPr>
        <p:txBody>
          <a:bodyPr wrap="square">
            <a:sp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Customers who have dietary restrictions such as gluten-free, vegetarian or vegan</a:t>
            </a:r>
            <a:endParaRPr lang="en-IN" dirty="0"/>
          </a:p>
        </p:txBody>
      </p:sp>
      <p:sp>
        <p:nvSpPr>
          <p:cNvPr id="8" name="TextBox 7">
            <a:extLst>
              <a:ext uri="{FF2B5EF4-FFF2-40B4-BE49-F238E27FC236}">
                <a16:creationId xmlns:a16="http://schemas.microsoft.com/office/drawing/2014/main" id="{CEB7E47E-A7AE-8F1E-4D6B-A63D829D840B}"/>
              </a:ext>
            </a:extLst>
          </p:cNvPr>
          <p:cNvSpPr txBox="1"/>
          <p:nvPr/>
        </p:nvSpPr>
        <p:spPr>
          <a:xfrm>
            <a:off x="8087503" y="4781556"/>
            <a:ext cx="3666347" cy="1089529"/>
          </a:xfrm>
          <a:prstGeom prst="rect">
            <a:avLst/>
          </a:prstGeom>
          <a:noFill/>
        </p:spPr>
        <p:txBody>
          <a:bodyPr wrap="square">
            <a:spAutoFit/>
          </a:bodyPr>
          <a:lstStyle/>
          <a:p>
            <a:pPr marL="57150" algn="ctr">
              <a:lnSpc>
                <a:spcPct val="90000"/>
              </a:lnSpc>
              <a:spcAft>
                <a:spcPts val="600"/>
              </a:spcAft>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Customers who have medical issue based on their health for eg:- someone who has diabetes or is allergic to something </a:t>
            </a:r>
          </a:p>
        </p:txBody>
      </p:sp>
      <p:sp>
        <p:nvSpPr>
          <p:cNvPr id="10" name="TextBox 9">
            <a:extLst>
              <a:ext uri="{FF2B5EF4-FFF2-40B4-BE49-F238E27FC236}">
                <a16:creationId xmlns:a16="http://schemas.microsoft.com/office/drawing/2014/main" id="{322CE499-C255-DF04-7F01-FA04F9739571}"/>
              </a:ext>
            </a:extLst>
          </p:cNvPr>
          <p:cNvSpPr txBox="1"/>
          <p:nvPr/>
        </p:nvSpPr>
        <p:spPr>
          <a:xfrm>
            <a:off x="857250" y="4781556"/>
            <a:ext cx="2790825" cy="840230"/>
          </a:xfrm>
          <a:prstGeom prst="rect">
            <a:avLst/>
          </a:prstGeom>
          <a:noFill/>
        </p:spPr>
        <p:txBody>
          <a:bodyPr wrap="square">
            <a:spAutoFit/>
          </a:bodyPr>
          <a:lstStyle/>
          <a:p>
            <a:pPr algn="ctr">
              <a:lnSpc>
                <a:spcPct val="90000"/>
              </a:lnSpc>
            </a:pP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Students</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and</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individuals living</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alone</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who do</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not have</a:t>
            </a:r>
            <a:r>
              <a:rPr lang="en-US" sz="1800" spc="-1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time</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to cook</a:t>
            </a:r>
          </a:p>
        </p:txBody>
      </p:sp>
      <p:sp>
        <p:nvSpPr>
          <p:cNvPr id="11" name="TextBox 10">
            <a:extLst>
              <a:ext uri="{FF2B5EF4-FFF2-40B4-BE49-F238E27FC236}">
                <a16:creationId xmlns:a16="http://schemas.microsoft.com/office/drawing/2014/main" id="{0939C77F-1342-E75A-D107-EF522400E4A3}"/>
              </a:ext>
            </a:extLst>
          </p:cNvPr>
          <p:cNvSpPr txBox="1"/>
          <p:nvPr/>
        </p:nvSpPr>
        <p:spPr>
          <a:xfrm>
            <a:off x="8574832" y="3794641"/>
            <a:ext cx="296713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Medical Restrictions </a:t>
            </a:r>
          </a:p>
        </p:txBody>
      </p:sp>
      <p:sp>
        <p:nvSpPr>
          <p:cNvPr id="12" name="TextBox 11">
            <a:extLst>
              <a:ext uri="{FF2B5EF4-FFF2-40B4-BE49-F238E27FC236}">
                <a16:creationId xmlns:a16="http://schemas.microsoft.com/office/drawing/2014/main" id="{3003B7FC-2731-3926-5095-C98187387965}"/>
              </a:ext>
            </a:extLst>
          </p:cNvPr>
          <p:cNvSpPr txBox="1"/>
          <p:nvPr/>
        </p:nvSpPr>
        <p:spPr>
          <a:xfrm>
            <a:off x="4850750" y="3794641"/>
            <a:ext cx="296713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Dietary Restrictions </a:t>
            </a:r>
          </a:p>
        </p:txBody>
      </p:sp>
      <p:sp>
        <p:nvSpPr>
          <p:cNvPr id="13" name="TextBox 12">
            <a:extLst>
              <a:ext uri="{FF2B5EF4-FFF2-40B4-BE49-F238E27FC236}">
                <a16:creationId xmlns:a16="http://schemas.microsoft.com/office/drawing/2014/main" id="{AEB2E254-5404-0C82-B510-686515EEB3CA}"/>
              </a:ext>
            </a:extLst>
          </p:cNvPr>
          <p:cNvSpPr txBox="1"/>
          <p:nvPr/>
        </p:nvSpPr>
        <p:spPr>
          <a:xfrm>
            <a:off x="769094" y="3429000"/>
            <a:ext cx="2967135" cy="120032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Students and Individuals who are living alone </a:t>
            </a:r>
          </a:p>
        </p:txBody>
      </p:sp>
    </p:spTree>
    <p:extLst>
      <p:ext uri="{BB962C8B-B14F-4D97-AF65-F5344CB8AC3E}">
        <p14:creationId xmlns:p14="http://schemas.microsoft.com/office/powerpoint/2010/main" val="289984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12EC9482-5A30-F261-029B-5E457C111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sp>
        <p:nvSpPr>
          <p:cNvPr id="4" name="TextBox 3">
            <a:extLst>
              <a:ext uri="{FF2B5EF4-FFF2-40B4-BE49-F238E27FC236}">
                <a16:creationId xmlns:a16="http://schemas.microsoft.com/office/drawing/2014/main" id="{F2263B05-5F79-7D64-50EF-CA18541C63C9}"/>
              </a:ext>
            </a:extLst>
          </p:cNvPr>
          <p:cNvSpPr txBox="1"/>
          <p:nvPr/>
        </p:nvSpPr>
        <p:spPr>
          <a:xfrm>
            <a:off x="1978090" y="-155212"/>
            <a:ext cx="7604449" cy="1302877"/>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5400" b="1" u="sng" dirty="0">
                <a:solidFill>
                  <a:schemeClr val="tx1">
                    <a:lumMod val="85000"/>
                    <a:lumOff val="15000"/>
                  </a:schemeClr>
                </a:solidFill>
                <a:latin typeface="Times New Roman" panose="02020603050405020304" pitchFamily="18" charset="0"/>
                <a:ea typeface="+mj-ea"/>
                <a:cs typeface="Times New Roman" panose="02020603050405020304" pitchFamily="18" charset="0"/>
              </a:rPr>
              <a:t>CUSTOMER SEGMENT </a:t>
            </a:r>
          </a:p>
        </p:txBody>
      </p:sp>
      <p:sp>
        <p:nvSpPr>
          <p:cNvPr id="6" name="TextBox 5">
            <a:extLst>
              <a:ext uri="{FF2B5EF4-FFF2-40B4-BE49-F238E27FC236}">
                <a16:creationId xmlns:a16="http://schemas.microsoft.com/office/drawing/2014/main" id="{65DBE9F8-6217-71A8-F1E9-A127B4EBD8FA}"/>
              </a:ext>
            </a:extLst>
          </p:cNvPr>
          <p:cNvSpPr txBox="1"/>
          <p:nvPr/>
        </p:nvSpPr>
        <p:spPr>
          <a:xfrm>
            <a:off x="4709626" y="4864656"/>
            <a:ext cx="3249385" cy="923330"/>
          </a:xfrm>
          <a:prstGeom prst="rect">
            <a:avLst/>
          </a:prstGeom>
          <a:noFill/>
        </p:spPr>
        <p:txBody>
          <a:bodyPr wrap="square">
            <a:sp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Customers who have dietary restrictions such as gluten-free, vegetarian or vegan</a:t>
            </a:r>
            <a:endParaRPr lang="en-IN" dirty="0"/>
          </a:p>
        </p:txBody>
      </p:sp>
      <p:sp>
        <p:nvSpPr>
          <p:cNvPr id="8" name="TextBox 7">
            <a:extLst>
              <a:ext uri="{FF2B5EF4-FFF2-40B4-BE49-F238E27FC236}">
                <a16:creationId xmlns:a16="http://schemas.microsoft.com/office/drawing/2014/main" id="{CEB7E47E-A7AE-8F1E-4D6B-A63D829D840B}"/>
              </a:ext>
            </a:extLst>
          </p:cNvPr>
          <p:cNvSpPr txBox="1"/>
          <p:nvPr/>
        </p:nvSpPr>
        <p:spPr>
          <a:xfrm>
            <a:off x="8087503" y="4781556"/>
            <a:ext cx="3666347" cy="1089529"/>
          </a:xfrm>
          <a:prstGeom prst="rect">
            <a:avLst/>
          </a:prstGeom>
          <a:noFill/>
        </p:spPr>
        <p:txBody>
          <a:bodyPr wrap="square">
            <a:spAutoFit/>
          </a:bodyPr>
          <a:lstStyle/>
          <a:p>
            <a:pPr marL="57150" algn="ctr">
              <a:lnSpc>
                <a:spcPct val="90000"/>
              </a:lnSpc>
              <a:spcAft>
                <a:spcPts val="600"/>
              </a:spcAft>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Customers who have medical issue based on their health for eg:- someone who has diabetes or is allergic to something </a:t>
            </a:r>
          </a:p>
        </p:txBody>
      </p:sp>
      <p:sp>
        <p:nvSpPr>
          <p:cNvPr id="10" name="TextBox 9">
            <a:extLst>
              <a:ext uri="{FF2B5EF4-FFF2-40B4-BE49-F238E27FC236}">
                <a16:creationId xmlns:a16="http://schemas.microsoft.com/office/drawing/2014/main" id="{322CE499-C255-DF04-7F01-FA04F9739571}"/>
              </a:ext>
            </a:extLst>
          </p:cNvPr>
          <p:cNvSpPr txBox="1"/>
          <p:nvPr/>
        </p:nvSpPr>
        <p:spPr>
          <a:xfrm>
            <a:off x="857250" y="4781556"/>
            <a:ext cx="2790825" cy="840230"/>
          </a:xfrm>
          <a:prstGeom prst="rect">
            <a:avLst/>
          </a:prstGeom>
          <a:noFill/>
        </p:spPr>
        <p:txBody>
          <a:bodyPr wrap="square">
            <a:spAutoFit/>
          </a:bodyPr>
          <a:lstStyle/>
          <a:p>
            <a:pPr algn="ctr">
              <a:lnSpc>
                <a:spcPct val="90000"/>
              </a:lnSpc>
            </a:pP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Students</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and</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individuals living</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alone</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who do</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not have</a:t>
            </a:r>
            <a:r>
              <a:rPr lang="en-US" sz="1800" spc="-1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time</a:t>
            </a:r>
            <a:r>
              <a:rPr lang="en-US" sz="1800" spc="-5"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effectLst/>
                <a:latin typeface="Times New Roman" panose="02020603050405020304" pitchFamily="18" charset="0"/>
                <a:cs typeface="Times New Roman" panose="02020603050405020304" pitchFamily="18" charset="0"/>
              </a:rPr>
              <a:t>to cook</a:t>
            </a:r>
          </a:p>
        </p:txBody>
      </p:sp>
      <p:sp>
        <p:nvSpPr>
          <p:cNvPr id="11" name="TextBox 10">
            <a:extLst>
              <a:ext uri="{FF2B5EF4-FFF2-40B4-BE49-F238E27FC236}">
                <a16:creationId xmlns:a16="http://schemas.microsoft.com/office/drawing/2014/main" id="{0939C77F-1342-E75A-D107-EF522400E4A3}"/>
              </a:ext>
            </a:extLst>
          </p:cNvPr>
          <p:cNvSpPr txBox="1"/>
          <p:nvPr/>
        </p:nvSpPr>
        <p:spPr>
          <a:xfrm>
            <a:off x="8574832" y="3794641"/>
            <a:ext cx="296713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Medical Restrictions </a:t>
            </a:r>
          </a:p>
        </p:txBody>
      </p:sp>
      <p:sp>
        <p:nvSpPr>
          <p:cNvPr id="12" name="TextBox 11">
            <a:extLst>
              <a:ext uri="{FF2B5EF4-FFF2-40B4-BE49-F238E27FC236}">
                <a16:creationId xmlns:a16="http://schemas.microsoft.com/office/drawing/2014/main" id="{3003B7FC-2731-3926-5095-C98187387965}"/>
              </a:ext>
            </a:extLst>
          </p:cNvPr>
          <p:cNvSpPr txBox="1"/>
          <p:nvPr/>
        </p:nvSpPr>
        <p:spPr>
          <a:xfrm>
            <a:off x="4850750" y="3794641"/>
            <a:ext cx="296713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Dietary Restrictions </a:t>
            </a:r>
          </a:p>
        </p:txBody>
      </p:sp>
      <p:sp>
        <p:nvSpPr>
          <p:cNvPr id="13" name="TextBox 12">
            <a:extLst>
              <a:ext uri="{FF2B5EF4-FFF2-40B4-BE49-F238E27FC236}">
                <a16:creationId xmlns:a16="http://schemas.microsoft.com/office/drawing/2014/main" id="{AEB2E254-5404-0C82-B510-686515EEB3CA}"/>
              </a:ext>
            </a:extLst>
          </p:cNvPr>
          <p:cNvSpPr txBox="1"/>
          <p:nvPr/>
        </p:nvSpPr>
        <p:spPr>
          <a:xfrm>
            <a:off x="769094" y="3429000"/>
            <a:ext cx="2967135" cy="120032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Students and Individuals who are living alone </a:t>
            </a:r>
          </a:p>
        </p:txBody>
      </p:sp>
      <p:pic>
        <p:nvPicPr>
          <p:cNvPr id="2" name="Picture 1" descr="A picture containing text, businesscard, vector graphics, screenshot">
            <a:extLst>
              <a:ext uri="{FF2B5EF4-FFF2-40B4-BE49-F238E27FC236}">
                <a16:creationId xmlns:a16="http://schemas.microsoft.com/office/drawing/2014/main" id="{EF11BD09-E66B-468B-B5AF-ADD079019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09"/>
            <a:ext cx="12192000" cy="6858000"/>
          </a:xfrm>
          <a:prstGeom prst="rect">
            <a:avLst/>
          </a:prstGeom>
        </p:spPr>
      </p:pic>
      <p:sp>
        <p:nvSpPr>
          <p:cNvPr id="5" name="TextBox 4">
            <a:extLst>
              <a:ext uri="{FF2B5EF4-FFF2-40B4-BE49-F238E27FC236}">
                <a16:creationId xmlns:a16="http://schemas.microsoft.com/office/drawing/2014/main" id="{C649E141-F7C8-BC79-8162-67BD3D296645}"/>
              </a:ext>
            </a:extLst>
          </p:cNvPr>
          <p:cNvSpPr txBox="1"/>
          <p:nvPr/>
        </p:nvSpPr>
        <p:spPr>
          <a:xfrm>
            <a:off x="726805" y="0"/>
            <a:ext cx="10125777" cy="923330"/>
          </a:xfrm>
          <a:prstGeom prst="rect">
            <a:avLst/>
          </a:prstGeom>
          <a:noFill/>
        </p:spPr>
        <p:txBody>
          <a:bodyPr wrap="square" rtlCol="0">
            <a:spAutoFit/>
          </a:bodyPr>
          <a:lstStyle/>
          <a:p>
            <a:pPr algn="ctr"/>
            <a:r>
              <a:rPr lang="en-US" sz="5400" b="1" u="sng" dirty="0">
                <a:latin typeface="Times New Roman" panose="02020603050405020304" pitchFamily="18" charset="0"/>
                <a:cs typeface="Times New Roman" panose="02020603050405020304" pitchFamily="18" charset="0"/>
              </a:rPr>
              <a:t>UNFAIR ADVANTAGE </a:t>
            </a:r>
          </a:p>
        </p:txBody>
      </p:sp>
      <p:sp>
        <p:nvSpPr>
          <p:cNvPr id="7" name="TextBox 6">
            <a:extLst>
              <a:ext uri="{FF2B5EF4-FFF2-40B4-BE49-F238E27FC236}">
                <a16:creationId xmlns:a16="http://schemas.microsoft.com/office/drawing/2014/main" id="{C0581E66-26C0-64D9-1C07-15DD8A217755}"/>
              </a:ext>
            </a:extLst>
          </p:cNvPr>
          <p:cNvSpPr txBox="1"/>
          <p:nvPr/>
        </p:nvSpPr>
        <p:spPr>
          <a:xfrm>
            <a:off x="9419167" y="4093420"/>
            <a:ext cx="286683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PERSONALIZED MEAL</a:t>
            </a:r>
          </a:p>
        </p:txBody>
      </p:sp>
      <p:sp>
        <p:nvSpPr>
          <p:cNvPr id="9" name="TextBox 8">
            <a:extLst>
              <a:ext uri="{FF2B5EF4-FFF2-40B4-BE49-F238E27FC236}">
                <a16:creationId xmlns:a16="http://schemas.microsoft.com/office/drawing/2014/main" id="{0FB93284-B5D9-7D9E-5B75-34690F5E990A}"/>
              </a:ext>
            </a:extLst>
          </p:cNvPr>
          <p:cNvSpPr txBox="1"/>
          <p:nvPr/>
        </p:nvSpPr>
        <p:spPr>
          <a:xfrm>
            <a:off x="590162" y="4278086"/>
            <a:ext cx="1863790"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HAPPY HOURS </a:t>
            </a:r>
          </a:p>
        </p:txBody>
      </p:sp>
      <p:sp>
        <p:nvSpPr>
          <p:cNvPr id="14" name="TextBox 13">
            <a:extLst>
              <a:ext uri="{FF2B5EF4-FFF2-40B4-BE49-F238E27FC236}">
                <a16:creationId xmlns:a16="http://schemas.microsoft.com/office/drawing/2014/main" id="{010BA261-E660-0056-8B92-D88959D6D201}"/>
              </a:ext>
            </a:extLst>
          </p:cNvPr>
          <p:cNvSpPr txBox="1"/>
          <p:nvPr/>
        </p:nvSpPr>
        <p:spPr>
          <a:xfrm>
            <a:off x="431541" y="1421173"/>
            <a:ext cx="3076770" cy="1020279"/>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LOCATION WISE PROVIDERS</a:t>
            </a:r>
          </a:p>
          <a:p>
            <a:pPr marL="0" lvl="0" indent="0" algn="l" defTabSz="622300">
              <a:lnSpc>
                <a:spcPct val="100000"/>
              </a:lnSpc>
              <a:spcBef>
                <a:spcPct val="0"/>
              </a:spcBef>
              <a:spcAft>
                <a:spcPct val="35000"/>
              </a:spcAft>
              <a:buNone/>
            </a:pPr>
            <a:endParaRPr lang="en-IN" sz="1800" b="1" u="sng" kern="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6484F6D-9666-4952-BCB9-176CBB0ADCFE}"/>
              </a:ext>
            </a:extLst>
          </p:cNvPr>
          <p:cNvSpPr txBox="1"/>
          <p:nvPr/>
        </p:nvSpPr>
        <p:spPr>
          <a:xfrm>
            <a:off x="9419167" y="1318050"/>
            <a:ext cx="2292998" cy="369332"/>
          </a:xfrm>
          <a:prstGeom prst="rect">
            <a:avLst/>
          </a:prstGeom>
          <a:noFill/>
        </p:spPr>
        <p:txBody>
          <a:bodyPr wrap="square">
            <a:spAutoFit/>
          </a:bodyPr>
          <a:lstStyle/>
          <a:p>
            <a:pPr marL="0" lvl="0" indent="0" algn="l" defTabSz="622300">
              <a:lnSpc>
                <a:spcPct val="100000"/>
              </a:lnSpc>
              <a:spcBef>
                <a:spcPct val="0"/>
              </a:spcBef>
              <a:spcAft>
                <a:spcPct val="35000"/>
              </a:spcAft>
              <a:buNone/>
            </a:pPr>
            <a:r>
              <a:rPr lang="en-IN" sz="1800" b="1" u="sng" kern="1200" dirty="0">
                <a:latin typeface="Times New Roman" panose="02020603050405020304" pitchFamily="18" charset="0"/>
                <a:cs typeface="Times New Roman" panose="02020603050405020304" pitchFamily="18" charset="0"/>
              </a:rPr>
              <a:t>RANDOM CHECKS</a:t>
            </a:r>
          </a:p>
        </p:txBody>
      </p:sp>
      <p:sp>
        <p:nvSpPr>
          <p:cNvPr id="16" name="TextBox 15">
            <a:extLst>
              <a:ext uri="{FF2B5EF4-FFF2-40B4-BE49-F238E27FC236}">
                <a16:creationId xmlns:a16="http://schemas.microsoft.com/office/drawing/2014/main" id="{A0F1C462-DF00-D2CE-C44A-0E018BFFA15C}"/>
              </a:ext>
            </a:extLst>
          </p:cNvPr>
          <p:cNvSpPr txBox="1"/>
          <p:nvPr/>
        </p:nvSpPr>
        <p:spPr>
          <a:xfrm>
            <a:off x="185446" y="2029210"/>
            <a:ext cx="3322865" cy="1583510"/>
          </a:xfrm>
          <a:prstGeom prst="rect">
            <a:avLst/>
          </a:prstGeom>
          <a:noFill/>
        </p:spPr>
        <p:txBody>
          <a:bodyPr wrap="square">
            <a:spAutoFit/>
          </a:bodyPr>
          <a:lstStyle/>
          <a:p>
            <a:pPr marL="285750" indent="-285750" defTabSz="622300">
              <a:spcBef>
                <a:spcPct val="0"/>
              </a:spcBef>
              <a:spcAft>
                <a:spcPts val="614"/>
              </a:spcAft>
              <a:buFont typeface="Arial" panose="020B0604020202020204" pitchFamily="34" charset="0"/>
              <a:buChar char="•"/>
            </a:pPr>
            <a:r>
              <a:rPr lang="en-US" sz="1700" dirty="0"/>
              <a:t>T</a:t>
            </a:r>
            <a:r>
              <a:rPr lang="en-US" sz="1700" kern="1200" dirty="0"/>
              <a:t>o connect customers with cooks in their local area</a:t>
            </a:r>
          </a:p>
          <a:p>
            <a:pPr marL="285750" indent="-285750" defTabSz="622300">
              <a:spcBef>
                <a:spcPct val="0"/>
              </a:spcBef>
              <a:spcAft>
                <a:spcPts val="614"/>
              </a:spcAft>
              <a:buFont typeface="Arial" panose="020B0604020202020204" pitchFamily="34" charset="0"/>
              <a:buChar char="•"/>
            </a:pPr>
            <a:r>
              <a:rPr lang="en-US" sz="1700" kern="1200" dirty="0"/>
              <a:t>faster and more efficient delivery, fresher food </a:t>
            </a:r>
          </a:p>
          <a:p>
            <a:pPr marL="285750" indent="-285750" defTabSz="622300">
              <a:spcBef>
                <a:spcPct val="0"/>
              </a:spcBef>
              <a:spcAft>
                <a:spcPts val="614"/>
              </a:spcAft>
              <a:buFont typeface="Arial" panose="020B0604020202020204" pitchFamily="34" charset="0"/>
              <a:buChar char="•"/>
            </a:pPr>
            <a:r>
              <a:rPr lang="en-US" sz="1700" kern="1200" dirty="0"/>
              <a:t>lower delivery costs</a:t>
            </a:r>
          </a:p>
        </p:txBody>
      </p:sp>
      <p:sp>
        <p:nvSpPr>
          <p:cNvPr id="17" name="TextBox 16">
            <a:extLst>
              <a:ext uri="{FF2B5EF4-FFF2-40B4-BE49-F238E27FC236}">
                <a16:creationId xmlns:a16="http://schemas.microsoft.com/office/drawing/2014/main" id="{1D50ADDC-D7FB-9BA8-A98A-338B0E3C89EF}"/>
              </a:ext>
            </a:extLst>
          </p:cNvPr>
          <p:cNvSpPr txBox="1"/>
          <p:nvPr/>
        </p:nvSpPr>
        <p:spPr>
          <a:xfrm>
            <a:off x="9284348" y="1955911"/>
            <a:ext cx="2722206" cy="1200329"/>
          </a:xfrm>
          <a:prstGeom prst="rect">
            <a:avLst/>
          </a:prstGeom>
          <a:noFill/>
        </p:spPr>
        <p:txBody>
          <a:bodyPr wrap="square">
            <a:spAutoFit/>
          </a:bodyPr>
          <a:lstStyle/>
          <a:p>
            <a:pPr defTabSz="622300">
              <a:spcBef>
                <a:spcPct val="0"/>
              </a:spcBef>
              <a:spcAft>
                <a:spcPct val="35000"/>
              </a:spcAft>
            </a:pPr>
            <a:r>
              <a:rPr lang="en-IN" sz="1800" kern="1200" dirty="0"/>
              <a:t>Randomly checking the service providers work environment to ensure hygiene and quality </a:t>
            </a:r>
            <a:endParaRPr lang="en-US" sz="1800" kern="1200" dirty="0"/>
          </a:p>
        </p:txBody>
      </p:sp>
      <p:sp>
        <p:nvSpPr>
          <p:cNvPr id="18" name="TextBox 17">
            <a:extLst>
              <a:ext uri="{FF2B5EF4-FFF2-40B4-BE49-F238E27FC236}">
                <a16:creationId xmlns:a16="http://schemas.microsoft.com/office/drawing/2014/main" id="{E849B1A3-33F8-686A-CA07-AB601FA95883}"/>
              </a:ext>
            </a:extLst>
          </p:cNvPr>
          <p:cNvSpPr txBox="1"/>
          <p:nvPr/>
        </p:nvSpPr>
        <p:spPr>
          <a:xfrm>
            <a:off x="9101926" y="4857472"/>
            <a:ext cx="2927480" cy="923330"/>
          </a:xfrm>
          <a:prstGeom prst="rect">
            <a:avLst/>
          </a:prstGeom>
          <a:noFill/>
        </p:spPr>
        <p:txBody>
          <a:bodyPr wrap="square">
            <a:spAutoFit/>
          </a:bodyPr>
          <a:lstStyle/>
          <a:p>
            <a:pPr defTabSz="622300">
              <a:spcBef>
                <a:spcPct val="0"/>
              </a:spcBef>
              <a:spcAft>
                <a:spcPct val="35000"/>
              </a:spcAft>
            </a:pPr>
            <a:r>
              <a:rPr lang="en-IN" sz="1800" kern="1200" dirty="0">
                <a:latin typeface="Times New Roman" panose="02020603050405020304" pitchFamily="18" charset="0"/>
                <a:cs typeface="Times New Roman" panose="02020603050405020304" pitchFamily="18" charset="0"/>
              </a:rPr>
              <a:t>Personalized </a:t>
            </a:r>
            <a:r>
              <a:rPr lang="en-IN" sz="1800" dirty="0">
                <a:latin typeface="Times New Roman" panose="02020603050405020304" pitchFamily="18" charset="0"/>
                <a:cs typeface="Times New Roman" panose="02020603050405020304" pitchFamily="18" charset="0"/>
              </a:rPr>
              <a:t>&amp;</a:t>
            </a:r>
            <a:r>
              <a:rPr lang="en-IN" sz="1800" kern="1200" dirty="0">
                <a:latin typeface="Times New Roman" panose="02020603050405020304" pitchFamily="18" charset="0"/>
                <a:cs typeface="Times New Roman" panose="02020603050405020304" pitchFamily="18" charset="0"/>
              </a:rPr>
              <a:t> customized meals for someone who have dietary or medical restrictions</a:t>
            </a:r>
            <a:r>
              <a:rPr lang="en-IN" sz="1800" kern="1200" dirty="0"/>
              <a:t> </a:t>
            </a:r>
            <a:endParaRPr lang="en-US" sz="1800" kern="1200" dirty="0"/>
          </a:p>
        </p:txBody>
      </p:sp>
      <p:sp>
        <p:nvSpPr>
          <p:cNvPr id="19" name="TextBox 18">
            <a:extLst>
              <a:ext uri="{FF2B5EF4-FFF2-40B4-BE49-F238E27FC236}">
                <a16:creationId xmlns:a16="http://schemas.microsoft.com/office/drawing/2014/main" id="{DF29FA5D-C7FD-26E2-8286-8720EA2CF8A9}"/>
              </a:ext>
            </a:extLst>
          </p:cNvPr>
          <p:cNvSpPr txBox="1"/>
          <p:nvPr/>
        </p:nvSpPr>
        <p:spPr>
          <a:xfrm>
            <a:off x="485775" y="4857472"/>
            <a:ext cx="2722206" cy="923330"/>
          </a:xfrm>
          <a:prstGeom prst="rect">
            <a:avLst/>
          </a:prstGeom>
          <a:noFill/>
        </p:spPr>
        <p:txBody>
          <a:bodyPr wrap="square">
            <a:spAutoFit/>
          </a:bodyPr>
          <a:lstStyle/>
          <a:p>
            <a:r>
              <a:rPr lang="en-IN" sz="1800" kern="1200" dirty="0">
                <a:latin typeface="Times New Roman" panose="02020603050405020304" pitchFamily="18" charset="0"/>
                <a:cs typeface="Times New Roman" panose="02020603050405020304" pitchFamily="18" charset="0"/>
              </a:rPr>
              <a:t>Providing additional discounts at a certain time to the customers</a:t>
            </a:r>
            <a:endParaRPr lang="en-IN" dirty="0"/>
          </a:p>
        </p:txBody>
      </p:sp>
    </p:spTree>
    <p:extLst>
      <p:ext uri="{BB962C8B-B14F-4D97-AF65-F5344CB8AC3E}">
        <p14:creationId xmlns:p14="http://schemas.microsoft.com/office/powerpoint/2010/main" val="337651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12EC1A-E746-5E76-6A1E-342694908519}"/>
              </a:ext>
            </a:extLst>
          </p:cNvPr>
          <p:cNvPicPr>
            <a:picLocks noChangeAspect="1"/>
          </p:cNvPicPr>
          <p:nvPr/>
        </p:nvPicPr>
        <p:blipFill>
          <a:blip r:embed="rId2"/>
          <a:stretch>
            <a:fillRect/>
          </a:stretch>
        </p:blipFill>
        <p:spPr>
          <a:xfrm>
            <a:off x="0" y="1"/>
            <a:ext cx="12192000" cy="6857999"/>
          </a:xfrm>
          <a:prstGeom prst="rect">
            <a:avLst/>
          </a:prstGeom>
        </p:spPr>
      </p:pic>
      <p:pic>
        <p:nvPicPr>
          <p:cNvPr id="3" name="Picture 2">
            <a:extLst>
              <a:ext uri="{FF2B5EF4-FFF2-40B4-BE49-F238E27FC236}">
                <a16:creationId xmlns:a16="http://schemas.microsoft.com/office/drawing/2014/main" id="{F567C5BE-C59F-20D6-84BD-9A5AB5702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419" y="1892655"/>
            <a:ext cx="4292867" cy="2934365"/>
          </a:xfrm>
          <a:prstGeom prst="rect">
            <a:avLst/>
          </a:prstGeom>
        </p:spPr>
      </p:pic>
      <p:sp>
        <p:nvSpPr>
          <p:cNvPr id="5" name="TextBox 4">
            <a:extLst>
              <a:ext uri="{FF2B5EF4-FFF2-40B4-BE49-F238E27FC236}">
                <a16:creationId xmlns:a16="http://schemas.microsoft.com/office/drawing/2014/main" id="{9E3E0DFA-8189-48A2-67AD-FFFC2482BC7D}"/>
              </a:ext>
            </a:extLst>
          </p:cNvPr>
          <p:cNvSpPr txBox="1"/>
          <p:nvPr/>
        </p:nvSpPr>
        <p:spPr>
          <a:xfrm>
            <a:off x="3481939" y="330287"/>
            <a:ext cx="6097604" cy="769441"/>
          </a:xfrm>
          <a:prstGeom prst="rect">
            <a:avLst/>
          </a:prstGeom>
          <a:noFill/>
        </p:spPr>
        <p:txBody>
          <a:bodyPr wrap="square">
            <a:spAutoFit/>
          </a:bodyPr>
          <a:lstStyle/>
          <a:p>
            <a:r>
              <a:rPr lang="en-IN" sz="4400" u="sng" dirty="0">
                <a:latin typeface="Arial Black" panose="020B0A04020102020204" pitchFamily="34" charset="0"/>
              </a:rPr>
              <a:t>GAP ANALYSIS</a:t>
            </a:r>
          </a:p>
        </p:txBody>
      </p:sp>
      <p:sp>
        <p:nvSpPr>
          <p:cNvPr id="23" name="Rectangle: Rounded Corners 22">
            <a:extLst>
              <a:ext uri="{FF2B5EF4-FFF2-40B4-BE49-F238E27FC236}">
                <a16:creationId xmlns:a16="http://schemas.microsoft.com/office/drawing/2014/main" id="{D57A76B0-C723-67B0-913A-78F7BE8898FF}"/>
              </a:ext>
            </a:extLst>
          </p:cNvPr>
          <p:cNvSpPr/>
          <p:nvPr/>
        </p:nvSpPr>
        <p:spPr>
          <a:xfrm>
            <a:off x="8455391" y="1903261"/>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HOME CHEF ONBOARDING</a:t>
            </a:r>
          </a:p>
        </p:txBody>
      </p:sp>
      <p:sp>
        <p:nvSpPr>
          <p:cNvPr id="24" name="Rectangle: Rounded Corners 23">
            <a:extLst>
              <a:ext uri="{FF2B5EF4-FFF2-40B4-BE49-F238E27FC236}">
                <a16:creationId xmlns:a16="http://schemas.microsoft.com/office/drawing/2014/main" id="{0527C42C-8D28-42F2-88BC-FD3629F0FDDB}"/>
              </a:ext>
            </a:extLst>
          </p:cNvPr>
          <p:cNvSpPr/>
          <p:nvPr/>
        </p:nvSpPr>
        <p:spPr>
          <a:xfrm>
            <a:off x="8455391" y="3103524"/>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GEOLOCATION AND PREFERENCES</a:t>
            </a:r>
          </a:p>
        </p:txBody>
      </p:sp>
      <p:sp>
        <p:nvSpPr>
          <p:cNvPr id="25" name="Rectangle: Rounded Corners 24">
            <a:extLst>
              <a:ext uri="{FF2B5EF4-FFF2-40B4-BE49-F238E27FC236}">
                <a16:creationId xmlns:a16="http://schemas.microsoft.com/office/drawing/2014/main" id="{197D3AAF-8C18-9A67-BDC8-72E20FB2FB17}"/>
              </a:ext>
            </a:extLst>
          </p:cNvPr>
          <p:cNvSpPr/>
          <p:nvPr/>
        </p:nvSpPr>
        <p:spPr>
          <a:xfrm>
            <a:off x="8416089" y="4351294"/>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MARKETING AND PROMOTION</a:t>
            </a:r>
          </a:p>
        </p:txBody>
      </p:sp>
      <p:sp>
        <p:nvSpPr>
          <p:cNvPr id="26" name="Rectangle: Rounded Corners 25">
            <a:extLst>
              <a:ext uri="{FF2B5EF4-FFF2-40B4-BE49-F238E27FC236}">
                <a16:creationId xmlns:a16="http://schemas.microsoft.com/office/drawing/2014/main" id="{EEDADB3E-E627-69EF-B39B-38D245BAD0A2}"/>
              </a:ext>
            </a:extLst>
          </p:cNvPr>
          <p:cNvSpPr/>
          <p:nvPr/>
        </p:nvSpPr>
        <p:spPr>
          <a:xfrm>
            <a:off x="265296" y="1979291"/>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MARKET RESEARCH</a:t>
            </a:r>
            <a:endParaRPr lang="en-IN"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27" name="Rectangle: Rounded Corners 26">
            <a:extLst>
              <a:ext uri="{FF2B5EF4-FFF2-40B4-BE49-F238E27FC236}">
                <a16:creationId xmlns:a16="http://schemas.microsoft.com/office/drawing/2014/main" id="{849434B2-DE53-32BE-D648-7612F52EEF38}"/>
              </a:ext>
            </a:extLst>
          </p:cNvPr>
          <p:cNvSpPr/>
          <p:nvPr/>
        </p:nvSpPr>
        <p:spPr>
          <a:xfrm>
            <a:off x="261684" y="3214332"/>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USER EXPERIENCE </a:t>
            </a:r>
          </a:p>
        </p:txBody>
      </p:sp>
      <p:sp>
        <p:nvSpPr>
          <p:cNvPr id="28" name="Rectangle: Rounded Corners 27">
            <a:extLst>
              <a:ext uri="{FF2B5EF4-FFF2-40B4-BE49-F238E27FC236}">
                <a16:creationId xmlns:a16="http://schemas.microsoft.com/office/drawing/2014/main" id="{C0960880-77A0-E715-8C51-AABB1BDD9993}"/>
              </a:ext>
            </a:extLst>
          </p:cNvPr>
          <p:cNvSpPr/>
          <p:nvPr/>
        </p:nvSpPr>
        <p:spPr>
          <a:xfrm>
            <a:off x="261683" y="4345981"/>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QUALITY CONTROL</a:t>
            </a:r>
          </a:p>
        </p:txBody>
      </p:sp>
      <p:sp>
        <p:nvSpPr>
          <p:cNvPr id="29" name="Rectangle: Rounded Corners 28">
            <a:extLst>
              <a:ext uri="{FF2B5EF4-FFF2-40B4-BE49-F238E27FC236}">
                <a16:creationId xmlns:a16="http://schemas.microsoft.com/office/drawing/2014/main" id="{44D74484-400F-08DC-B146-FF5E20B73EE2}"/>
              </a:ext>
            </a:extLst>
          </p:cNvPr>
          <p:cNvSpPr/>
          <p:nvPr/>
        </p:nvSpPr>
        <p:spPr>
          <a:xfrm>
            <a:off x="2689057" y="5468138"/>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PRICING AND PROFITABILITY</a:t>
            </a:r>
          </a:p>
        </p:txBody>
      </p:sp>
      <p:sp>
        <p:nvSpPr>
          <p:cNvPr id="30" name="Rectangle: Rounded Corners 29">
            <a:extLst>
              <a:ext uri="{FF2B5EF4-FFF2-40B4-BE49-F238E27FC236}">
                <a16:creationId xmlns:a16="http://schemas.microsoft.com/office/drawing/2014/main" id="{71F99FE5-E81A-A89D-6E5B-6CED10D35FE1}"/>
              </a:ext>
            </a:extLst>
          </p:cNvPr>
          <p:cNvSpPr/>
          <p:nvPr/>
        </p:nvSpPr>
        <p:spPr>
          <a:xfrm>
            <a:off x="6134902" y="5477394"/>
            <a:ext cx="2982629" cy="71580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SCALABILITY AND EXPANSION</a:t>
            </a:r>
          </a:p>
        </p:txBody>
      </p:sp>
    </p:spTree>
    <p:extLst>
      <p:ext uri="{BB962C8B-B14F-4D97-AF65-F5344CB8AC3E}">
        <p14:creationId xmlns:p14="http://schemas.microsoft.com/office/powerpoint/2010/main" val="8458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12FD9C2-36D1-ADC3-E93D-A7FB6320EF8A}"/>
              </a:ext>
            </a:extLst>
          </p:cNvPr>
          <p:cNvPicPr>
            <a:picLocks noChangeAspect="1" noChangeArrowheads="1"/>
          </p:cNvPicPr>
          <p:nvPr/>
        </p:nvPicPr>
        <p:blipFill>
          <a:blip r:embed="rId2"/>
          <a:srcRect/>
          <a:stretch>
            <a:fillRect/>
          </a:stretch>
        </p:blipFill>
        <p:spPr bwMode="auto">
          <a:xfrm>
            <a:off x="0" y="0"/>
            <a:ext cx="12192000" cy="6858000"/>
          </a:xfrm>
          <a:prstGeom prst="rect">
            <a:avLst/>
          </a:prstGeom>
          <a:solidFill>
            <a:schemeClr val="bg1"/>
          </a:solidFill>
          <a:ln w="9525">
            <a:noFill/>
            <a:miter lim="800000"/>
            <a:headEnd/>
            <a:tailEnd/>
          </a:ln>
          <a:effectLst/>
        </p:spPr>
      </p:pic>
      <p:sp>
        <p:nvSpPr>
          <p:cNvPr id="9" name="Flowchart: Connector 8">
            <a:extLst>
              <a:ext uri="{FF2B5EF4-FFF2-40B4-BE49-F238E27FC236}">
                <a16:creationId xmlns:a16="http://schemas.microsoft.com/office/drawing/2014/main" id="{D62EBB06-1108-0DB7-50AF-F1FB19591EF5}"/>
              </a:ext>
            </a:extLst>
          </p:cNvPr>
          <p:cNvSpPr/>
          <p:nvPr/>
        </p:nvSpPr>
        <p:spPr>
          <a:xfrm>
            <a:off x="429527" y="1326881"/>
            <a:ext cx="5305928" cy="4571999"/>
          </a:xfrm>
          <a:prstGeom prst="flowChartConnector">
            <a:avLst/>
          </a:prstGeom>
          <a:solidFill>
            <a:schemeClr val="bg1"/>
          </a:solidFill>
          <a:ln>
            <a:solidFill>
              <a:srgbClr val="BF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tx1"/>
                </a:solidFill>
                <a:latin typeface="Times New Roman" panose="02020603050405020304" pitchFamily="18" charset="0"/>
                <a:cs typeface="Times New Roman" panose="02020603050405020304" pitchFamily="18" charset="0"/>
              </a:rPr>
              <a:t>ISSUES AND CHALLENGES</a:t>
            </a:r>
          </a:p>
        </p:txBody>
      </p:sp>
      <p:sp>
        <p:nvSpPr>
          <p:cNvPr id="16" name="Rectangle: Rounded Corners 15">
            <a:extLst>
              <a:ext uri="{FF2B5EF4-FFF2-40B4-BE49-F238E27FC236}">
                <a16:creationId xmlns:a16="http://schemas.microsoft.com/office/drawing/2014/main" id="{22B07371-AEB4-67CB-B2D7-29BFE62CA145}"/>
              </a:ext>
            </a:extLst>
          </p:cNvPr>
          <p:cNvSpPr/>
          <p:nvPr/>
        </p:nvSpPr>
        <p:spPr>
          <a:xfrm>
            <a:off x="5003334" y="513718"/>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QUALITY CONTROL</a:t>
            </a:r>
          </a:p>
        </p:txBody>
      </p:sp>
      <p:sp>
        <p:nvSpPr>
          <p:cNvPr id="17" name="Rectangle: Rounded Corners 16">
            <a:extLst>
              <a:ext uri="{FF2B5EF4-FFF2-40B4-BE49-F238E27FC236}">
                <a16:creationId xmlns:a16="http://schemas.microsoft.com/office/drawing/2014/main" id="{E85F5E98-C8F3-9FB1-CE4A-CE4CF9FB7070}"/>
              </a:ext>
            </a:extLst>
          </p:cNvPr>
          <p:cNvSpPr/>
          <p:nvPr/>
        </p:nvSpPr>
        <p:spPr>
          <a:xfrm>
            <a:off x="5863389" y="1267690"/>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SUPPLY AND DEMAND</a:t>
            </a:r>
          </a:p>
        </p:txBody>
      </p:sp>
      <p:sp>
        <p:nvSpPr>
          <p:cNvPr id="18" name="Rectangle: Rounded Corners 17">
            <a:extLst>
              <a:ext uri="{FF2B5EF4-FFF2-40B4-BE49-F238E27FC236}">
                <a16:creationId xmlns:a16="http://schemas.microsoft.com/office/drawing/2014/main" id="{3D36456C-D9C0-427E-DD8E-C231FA60FF2A}"/>
              </a:ext>
            </a:extLst>
          </p:cNvPr>
          <p:cNvSpPr/>
          <p:nvPr/>
        </p:nvSpPr>
        <p:spPr>
          <a:xfrm>
            <a:off x="6456547" y="2021592"/>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DELIEVERY LOGISTICS</a:t>
            </a:r>
          </a:p>
        </p:txBody>
      </p:sp>
      <p:sp>
        <p:nvSpPr>
          <p:cNvPr id="19" name="Rectangle: Rounded Corners 18">
            <a:extLst>
              <a:ext uri="{FF2B5EF4-FFF2-40B4-BE49-F238E27FC236}">
                <a16:creationId xmlns:a16="http://schemas.microsoft.com/office/drawing/2014/main" id="{ACC3E891-9E6F-99B1-E9D1-CD97731EE9C5}"/>
              </a:ext>
            </a:extLst>
          </p:cNvPr>
          <p:cNvSpPr/>
          <p:nvPr/>
        </p:nvSpPr>
        <p:spPr>
          <a:xfrm>
            <a:off x="6544982" y="2785184"/>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SCALING OPERATIONS</a:t>
            </a:r>
          </a:p>
        </p:txBody>
      </p:sp>
      <p:sp>
        <p:nvSpPr>
          <p:cNvPr id="20" name="Rectangle: Rounded Corners 19">
            <a:extLst>
              <a:ext uri="{FF2B5EF4-FFF2-40B4-BE49-F238E27FC236}">
                <a16:creationId xmlns:a16="http://schemas.microsoft.com/office/drawing/2014/main" id="{E919070D-061F-BA5B-C1AD-94208B0480FB}"/>
              </a:ext>
            </a:extLst>
          </p:cNvPr>
          <p:cNvSpPr/>
          <p:nvPr/>
        </p:nvSpPr>
        <p:spPr>
          <a:xfrm>
            <a:off x="6556611" y="3550104"/>
            <a:ext cx="4685696"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MARKETING AND COMPETITION</a:t>
            </a:r>
          </a:p>
        </p:txBody>
      </p:sp>
      <p:sp>
        <p:nvSpPr>
          <p:cNvPr id="21" name="Rectangle: Rounded Corners 20">
            <a:extLst>
              <a:ext uri="{FF2B5EF4-FFF2-40B4-BE49-F238E27FC236}">
                <a16:creationId xmlns:a16="http://schemas.microsoft.com/office/drawing/2014/main" id="{22F00F90-24FD-6360-C557-F49FECBC6D6A}"/>
              </a:ext>
            </a:extLst>
          </p:cNvPr>
          <p:cNvSpPr/>
          <p:nvPr/>
        </p:nvSpPr>
        <p:spPr>
          <a:xfrm>
            <a:off x="6556611" y="4322317"/>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TRUST AND SAFETY</a:t>
            </a:r>
          </a:p>
        </p:txBody>
      </p:sp>
      <p:sp>
        <p:nvSpPr>
          <p:cNvPr id="22" name="Rectangle: Rounded Corners 21">
            <a:extLst>
              <a:ext uri="{FF2B5EF4-FFF2-40B4-BE49-F238E27FC236}">
                <a16:creationId xmlns:a16="http://schemas.microsoft.com/office/drawing/2014/main" id="{50444738-0E8C-C5DF-7D55-7AB02A59CBCE}"/>
              </a:ext>
            </a:extLst>
          </p:cNvPr>
          <p:cNvSpPr/>
          <p:nvPr/>
        </p:nvSpPr>
        <p:spPr>
          <a:xfrm>
            <a:off x="5827294" y="5084383"/>
            <a:ext cx="521369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REGULATORY AND COMPLIANCE</a:t>
            </a:r>
          </a:p>
        </p:txBody>
      </p:sp>
      <p:sp>
        <p:nvSpPr>
          <p:cNvPr id="23" name="Flowchart: Connector 22">
            <a:extLst>
              <a:ext uri="{FF2B5EF4-FFF2-40B4-BE49-F238E27FC236}">
                <a16:creationId xmlns:a16="http://schemas.microsoft.com/office/drawing/2014/main" id="{E4A643BF-A2E0-2465-DB0F-11D6B60C6E9B}"/>
              </a:ext>
            </a:extLst>
          </p:cNvPr>
          <p:cNvSpPr/>
          <p:nvPr/>
        </p:nvSpPr>
        <p:spPr>
          <a:xfrm>
            <a:off x="4846124" y="499058"/>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a:t>
            </a:r>
          </a:p>
        </p:txBody>
      </p:sp>
      <p:sp>
        <p:nvSpPr>
          <p:cNvPr id="24" name="Flowchart: Connector 23">
            <a:extLst>
              <a:ext uri="{FF2B5EF4-FFF2-40B4-BE49-F238E27FC236}">
                <a16:creationId xmlns:a16="http://schemas.microsoft.com/office/drawing/2014/main" id="{51E30DFE-CE4B-D9A5-25BE-EE49F09D3F08}"/>
              </a:ext>
            </a:extLst>
          </p:cNvPr>
          <p:cNvSpPr/>
          <p:nvPr/>
        </p:nvSpPr>
        <p:spPr>
          <a:xfrm>
            <a:off x="5662865" y="1252020"/>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a:t>
            </a:r>
          </a:p>
        </p:txBody>
      </p:sp>
      <p:sp>
        <p:nvSpPr>
          <p:cNvPr id="25" name="Flowchart: Connector 24">
            <a:extLst>
              <a:ext uri="{FF2B5EF4-FFF2-40B4-BE49-F238E27FC236}">
                <a16:creationId xmlns:a16="http://schemas.microsoft.com/office/drawing/2014/main" id="{75D9FFB0-4C68-3E11-2991-B3CF71F8A688}"/>
              </a:ext>
            </a:extLst>
          </p:cNvPr>
          <p:cNvSpPr/>
          <p:nvPr/>
        </p:nvSpPr>
        <p:spPr>
          <a:xfrm>
            <a:off x="6203083" y="1991301"/>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a:t>
            </a:r>
          </a:p>
        </p:txBody>
      </p:sp>
      <p:sp>
        <p:nvSpPr>
          <p:cNvPr id="26" name="Flowchart: Connector 25">
            <a:extLst>
              <a:ext uri="{FF2B5EF4-FFF2-40B4-BE49-F238E27FC236}">
                <a16:creationId xmlns:a16="http://schemas.microsoft.com/office/drawing/2014/main" id="{117DAC6B-5E12-6C02-3280-C5B01AD0EB9F}"/>
              </a:ext>
            </a:extLst>
          </p:cNvPr>
          <p:cNvSpPr/>
          <p:nvPr/>
        </p:nvSpPr>
        <p:spPr>
          <a:xfrm>
            <a:off x="6215916" y="2787277"/>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a:t>
            </a:r>
          </a:p>
        </p:txBody>
      </p:sp>
      <p:sp>
        <p:nvSpPr>
          <p:cNvPr id="27" name="Flowchart: Connector 26">
            <a:extLst>
              <a:ext uri="{FF2B5EF4-FFF2-40B4-BE49-F238E27FC236}">
                <a16:creationId xmlns:a16="http://schemas.microsoft.com/office/drawing/2014/main" id="{AE22A70B-A963-D237-5D1E-256CCC9DEB27}"/>
              </a:ext>
            </a:extLst>
          </p:cNvPr>
          <p:cNvSpPr/>
          <p:nvPr/>
        </p:nvSpPr>
        <p:spPr>
          <a:xfrm>
            <a:off x="6346260" y="3543395"/>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p>
        </p:txBody>
      </p:sp>
      <p:sp>
        <p:nvSpPr>
          <p:cNvPr id="28" name="Flowchart: Connector 27">
            <a:extLst>
              <a:ext uri="{FF2B5EF4-FFF2-40B4-BE49-F238E27FC236}">
                <a16:creationId xmlns:a16="http://schemas.microsoft.com/office/drawing/2014/main" id="{65D1803A-1EF4-2725-0410-B5870B6A810F}"/>
              </a:ext>
            </a:extLst>
          </p:cNvPr>
          <p:cNvSpPr/>
          <p:nvPr/>
        </p:nvSpPr>
        <p:spPr>
          <a:xfrm>
            <a:off x="6360299" y="4315481"/>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6</a:t>
            </a:r>
          </a:p>
        </p:txBody>
      </p:sp>
      <p:sp>
        <p:nvSpPr>
          <p:cNvPr id="29" name="Flowchart: Connector 28">
            <a:extLst>
              <a:ext uri="{FF2B5EF4-FFF2-40B4-BE49-F238E27FC236}">
                <a16:creationId xmlns:a16="http://schemas.microsoft.com/office/drawing/2014/main" id="{C3290077-CFF2-5768-7BD3-F21766A8D5D6}"/>
              </a:ext>
            </a:extLst>
          </p:cNvPr>
          <p:cNvSpPr/>
          <p:nvPr/>
        </p:nvSpPr>
        <p:spPr>
          <a:xfrm>
            <a:off x="5735056" y="5061816"/>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7</a:t>
            </a:r>
          </a:p>
        </p:txBody>
      </p:sp>
      <p:sp>
        <p:nvSpPr>
          <p:cNvPr id="32" name="Rectangle: Rounded Corners 31">
            <a:extLst>
              <a:ext uri="{FF2B5EF4-FFF2-40B4-BE49-F238E27FC236}">
                <a16:creationId xmlns:a16="http://schemas.microsoft.com/office/drawing/2014/main" id="{4799F469-B823-7AA6-4511-50DFB9753F57}"/>
              </a:ext>
            </a:extLst>
          </p:cNvPr>
          <p:cNvSpPr/>
          <p:nvPr/>
        </p:nvSpPr>
        <p:spPr>
          <a:xfrm>
            <a:off x="5017169" y="5805513"/>
            <a:ext cx="3474720" cy="5582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FINANCIAL VIABILITY</a:t>
            </a:r>
          </a:p>
        </p:txBody>
      </p:sp>
      <p:sp>
        <p:nvSpPr>
          <p:cNvPr id="33" name="Flowchart: Connector 32">
            <a:extLst>
              <a:ext uri="{FF2B5EF4-FFF2-40B4-BE49-F238E27FC236}">
                <a16:creationId xmlns:a16="http://schemas.microsoft.com/office/drawing/2014/main" id="{7B4DA45D-5A07-6748-1603-E97A6412E714}"/>
              </a:ext>
            </a:extLst>
          </p:cNvPr>
          <p:cNvSpPr/>
          <p:nvPr/>
        </p:nvSpPr>
        <p:spPr>
          <a:xfrm>
            <a:off x="4846124" y="5785284"/>
            <a:ext cx="625642" cy="593155"/>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8</a:t>
            </a:r>
          </a:p>
        </p:txBody>
      </p:sp>
    </p:spTree>
    <p:extLst>
      <p:ext uri="{BB962C8B-B14F-4D97-AF65-F5344CB8AC3E}">
        <p14:creationId xmlns:p14="http://schemas.microsoft.com/office/powerpoint/2010/main" val="1138518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2612</Words>
  <Application>Microsoft Office PowerPoint</Application>
  <PresentationFormat>Widescreen</PresentationFormat>
  <Paragraphs>400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TEMAOS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Gitansha</cp:lastModifiedBy>
  <cp:revision>34</cp:revision>
  <dcterms:created xsi:type="dcterms:W3CDTF">2023-02-09T16:26:18Z</dcterms:created>
  <dcterms:modified xsi:type="dcterms:W3CDTF">2023-05-15T18:16:12Z</dcterms:modified>
</cp:coreProperties>
</file>